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8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5" r:id="rId28"/>
    <p:sldId id="286" r:id="rId2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0" autoAdjust="0"/>
    <p:restoredTop sz="96124" autoAdjust="0"/>
  </p:normalViewPr>
  <p:slideViewPr>
    <p:cSldViewPr snapToGrid="0" snapToObjects="1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25B4-C9EB-4652-86D2-1E38FD40AFBB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176F-1CC2-40F6-BE0F-3DF9C89E17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FE85-942B-4E1A-AAAB-8ECD9010C2D0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7E24-0919-4A13-8E7A-7D31AF124B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3F82-A1DF-4FAC-90FE-4D2545E9BC2E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0036-75D4-4CBC-BA10-C7A9F28CF9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6285-6841-4BC1-B93A-34CE51223BC1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702D-36F3-402A-8AFD-D5F5D4C0F0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C02F-515A-43D9-B111-2AE522590FB4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6614-CFB7-4BA2-9DFF-EFC3012876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421B-C853-415C-A273-F3914C72823B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C836-8252-476D-B16F-3B9AC787A2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F76F-7EBF-4641-BC85-076B0CD890E8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43C9-A7FA-4D60-9337-2A44DDA548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9356-3CCD-4B57-8BB3-3040F4F8C3B3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67F8-B7F6-4F4E-B55A-74DB1E2D2E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1395-E2A2-4E28-AF3A-3F483986FCF2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F488-3FD9-415A-B2F4-230548C826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51F9-1A36-4E5F-BF1D-C396EAE68302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BD6D-AFE7-4B9E-86BB-DC8FB67299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047F-3230-43CE-B29F-3DCAABE89F9F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CE9E-F913-49FA-8E73-A396C5E636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E0BE6-FB78-4222-871D-4B80BACD9285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755C2-8061-4C32-809F-5A5E558A5A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oreenveiligthuis.n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liefde-en-relaties/relati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oreenveiligthuis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2257425" y="3433763"/>
            <a:ext cx="4000500" cy="458787"/>
          </a:xfrm>
        </p:spPr>
        <p:txBody>
          <a:bodyPr/>
          <a:lstStyle/>
          <a:p>
            <a:pPr eaLnBrk="1" hangingPunct="1"/>
            <a:r>
              <a:rPr lang="nl-NL" sz="2800" b="1" i="1" smtClean="0">
                <a:latin typeface="Arial" charset="0"/>
                <a:cs typeface="Arial" charset="0"/>
              </a:rPr>
              <a:t>Liefde en relaties</a:t>
            </a:r>
          </a:p>
        </p:txBody>
      </p:sp>
      <p:pic>
        <p:nvPicPr>
          <p:cNvPr id="13324" name="Picture 12" descr="511901855_5_HAc3"/>
          <p:cNvPicPr>
            <a:picLocks noChangeAspect="1" noChangeArrowheads="1"/>
          </p:cNvPicPr>
          <p:nvPr/>
        </p:nvPicPr>
        <p:blipFill>
          <a:blip r:embed="rId2"/>
          <a:srcRect r="6236"/>
          <a:stretch>
            <a:fillRect/>
          </a:stretch>
        </p:blipFill>
        <p:spPr bwMode="auto">
          <a:xfrm>
            <a:off x="5334000" y="2051050"/>
            <a:ext cx="1951038" cy="1382713"/>
          </a:xfrm>
          <a:prstGeom prst="rect">
            <a:avLst/>
          </a:prstGeom>
          <a:noFill/>
        </p:spPr>
      </p:pic>
      <p:pic>
        <p:nvPicPr>
          <p:cNvPr id="13330" name="Picture 18" descr="jasper gottlieb willem voogd spang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4098925"/>
            <a:ext cx="2149475" cy="1208088"/>
          </a:xfrm>
          <a:prstGeom prst="rect">
            <a:avLst/>
          </a:prstGeom>
          <a:noFill/>
        </p:spPr>
      </p:pic>
      <p:pic>
        <p:nvPicPr>
          <p:cNvPr id="13342" name="Picture 30" descr="Verliefd_stel1_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92550"/>
            <a:ext cx="1981200" cy="1319213"/>
          </a:xfrm>
          <a:prstGeom prst="rect">
            <a:avLst/>
          </a:prstGeom>
          <a:noFill/>
        </p:spPr>
      </p:pic>
      <p:pic>
        <p:nvPicPr>
          <p:cNvPr id="13344" name="Picture 32" descr="media_xl_9149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3" y="1911350"/>
            <a:ext cx="2297112" cy="15224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376219" y="1447800"/>
            <a:ext cx="2786063" cy="8540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08250"/>
            <a:ext cx="6657975" cy="316071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3.    Goede relatie of niet?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  <a:hlinkClick r:id="rId3" action="ppaction://hlinksldjump"/>
              </a:rPr>
              <a:t>Groepjes</a:t>
            </a: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  <a:hlinkClick r:id="rId4" action="ppaction://hlinksldjump"/>
              </a:rPr>
              <a:t>Klassikaal</a:t>
            </a:r>
            <a:endParaRPr lang="nl-NL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5609967" y="1351521"/>
            <a:ext cx="2519363" cy="9302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97126"/>
            <a:ext cx="6657975" cy="285861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100" b="1" dirty="0" smtClean="0">
                <a:latin typeface="Arial" charset="0"/>
                <a:cs typeface="Arial" charset="0"/>
              </a:rPr>
              <a:t>Opdracht 3.    Goede relatie of niet?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Bespreek de stellingen op de kaartjes.</a:t>
            </a: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500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Maak twee stapeltjes: eens en oneens.</a:t>
            </a: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500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Kies een woordvoerder.</a:t>
            </a: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500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Bespreek met de klas na; de woordvoerders van elk groepje geven    </a:t>
            </a:r>
          </a:p>
          <a:p>
            <a:pPr marL="0" indent="0" eaLnBrk="1" hangingPunct="1"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antwoord.</a:t>
            </a:r>
            <a:r>
              <a:rPr lang="nl-NL" sz="22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			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								</a:t>
            </a:r>
            <a:r>
              <a:rPr lang="nl-NL" sz="14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  <a:hlinkClick r:id="rId3" action="ppaction://hlinksldjump"/>
              </a:rPr>
              <a:t>Volgende dia</a:t>
            </a:r>
            <a:endParaRPr lang="nl-NL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5724954" y="1505121"/>
            <a:ext cx="2379663" cy="7143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69494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3.    Goede relatie of niet?</a:t>
            </a:r>
          </a:p>
          <a:p>
            <a:pPr marL="0" indent="0" eaLnBrk="1" hangingPunct="1">
              <a:buFont typeface="Arial" charset="0"/>
              <a:buNone/>
            </a:pPr>
            <a:endParaRPr lang="nl-NL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Discussieer met je klas over de volgende stellingen: 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5402306" y="1487960"/>
            <a:ext cx="2735263" cy="739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86025"/>
            <a:ext cx="6657975" cy="29368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0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van elkaar houdt, doe je alles samen.</a:t>
            </a:r>
            <a:r>
              <a:rPr lang="nl-NL" sz="1800" dirty="0" smtClean="0">
                <a:latin typeface="Arial" charset="0"/>
                <a:cs typeface="Arial" charset="0"/>
              </a:rPr>
              <a:t/>
            </a:r>
            <a:br>
              <a:rPr lang="nl-NL" sz="18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800" dirty="0" smtClean="0">
                <a:latin typeface="Arial" charset="0"/>
                <a:cs typeface="Arial" charset="0"/>
              </a:rPr>
              <a:t/>
            </a:r>
            <a:br>
              <a:rPr lang="nl-NL" sz="18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5632278" y="1519194"/>
            <a:ext cx="2455863" cy="6508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van elkaar houdt, heb je alles voor elkaar over.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5225192" y="1467021"/>
            <a:ext cx="2887663" cy="7524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2251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Jaloezie is een teken van echte liefde.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914900" y="1409357"/>
            <a:ext cx="3090863" cy="7524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86025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van elkaar houdt,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wil je steeds weten wat de ander doet.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5283200" y="1455008"/>
            <a:ext cx="2722563" cy="739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379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41575"/>
            <a:ext cx="686911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Als je een vriend hebt, kun je niet meer met andere jongens praten.</a:t>
            </a: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/>
            </a:r>
            <a:br>
              <a:rPr lang="nl-NL" sz="1600" b="1" dirty="0" smtClean="0">
                <a:latin typeface="Arial" charset="0"/>
                <a:cs typeface="Arial" charset="0"/>
              </a:rPr>
            </a:br>
            <a:r>
              <a:rPr lang="nl-NL" sz="1600" i="1" dirty="0" smtClean="0">
                <a:latin typeface="Arial" charset="0"/>
                <a:cs typeface="Arial" charset="0"/>
              </a:rPr>
              <a:t>of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Als je een vriendin hebt, kun je niet meer met andere meisjes praten.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5471641" y="1267254"/>
            <a:ext cx="2608263" cy="828675"/>
          </a:xfrm>
        </p:spPr>
        <p:txBody>
          <a:bodyPr/>
          <a:lstStyle/>
          <a:p>
            <a:pPr algn="r"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41575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echt van elkaar houdt, voel je elkaar goed aan.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5349103" y="1424460"/>
            <a:ext cx="2722563" cy="8032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19350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echt van elkaar houdt, pas je je aan de ander aan.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5943943" y="1605005"/>
            <a:ext cx="2481263" cy="5238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9021" y="2301876"/>
            <a:ext cx="4245704" cy="250078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600" b="1" dirty="0" smtClean="0">
                <a:latin typeface="Arial" charset="0"/>
                <a:cs typeface="Arial" charset="0"/>
              </a:rPr>
              <a:t>Programma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 smtClean="0">
                <a:latin typeface="Arial" charset="0"/>
                <a:cs typeface="Arial" charset="0"/>
              </a:rPr>
              <a:t>   </a:t>
            </a:r>
            <a:r>
              <a:rPr lang="nl-NL" sz="2000" dirty="0" smtClean="0">
                <a:latin typeface="Arial" charset="0"/>
                <a:cs typeface="Arial" charset="0"/>
              </a:rPr>
              <a:t>Opdracht 1.   Relaties</a:t>
            </a:r>
          </a:p>
          <a:p>
            <a:pPr marL="0" indent="0" eaLnBrk="1" hangingPunct="1"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 smtClean="0">
                <a:latin typeface="Arial" charset="0"/>
                <a:cs typeface="Arial" charset="0"/>
              </a:rPr>
              <a:t>   </a:t>
            </a:r>
            <a:r>
              <a:rPr lang="nl-NL" sz="2000" dirty="0" smtClean="0">
                <a:latin typeface="Arial" charset="0"/>
                <a:cs typeface="Arial" charset="0"/>
              </a:rPr>
              <a:t>Opdracht 2.   Mannen en vrouwen</a:t>
            </a:r>
          </a:p>
          <a:p>
            <a:pPr marL="0" indent="0" eaLnBrk="1" hangingPunct="1"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 smtClean="0">
                <a:latin typeface="Arial" charset="0"/>
                <a:cs typeface="Arial" charset="0"/>
              </a:rPr>
              <a:t>   </a:t>
            </a:r>
            <a:r>
              <a:rPr lang="nl-NL" sz="2000" dirty="0" smtClean="0">
                <a:latin typeface="Arial" charset="0"/>
                <a:cs typeface="Arial" charset="0"/>
              </a:rPr>
              <a:t>Opdracht 3.   Goede relatie of niet?</a:t>
            </a:r>
          </a:p>
          <a:p>
            <a:pPr marL="0" indent="0" eaLnBrk="1" hangingPunct="1">
              <a:buNone/>
            </a:pPr>
            <a:endParaRPr lang="nl-NL" sz="12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 smtClean="0">
                <a:latin typeface="Arial" charset="0"/>
                <a:cs typeface="Arial" charset="0"/>
              </a:rPr>
              <a:t>   </a:t>
            </a:r>
            <a:r>
              <a:rPr lang="nl-NL" sz="2000" dirty="0" smtClean="0">
                <a:latin typeface="Arial" charset="0"/>
                <a:cs typeface="Arial" charset="0"/>
              </a:rPr>
              <a:t>Afronding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5238578" y="1401420"/>
            <a:ext cx="2849563" cy="866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08238"/>
            <a:ext cx="6657975" cy="29765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Een flinke ruzie hoort bij een relatie,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daar kunnen wel eens klappen bij vallen.</a:t>
            </a: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5199792" y="1532581"/>
            <a:ext cx="2913063" cy="612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7890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41575"/>
            <a:ext cx="6657975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Een relatie zonder seks is geen echte relatie.</a:t>
            </a:r>
            <a:br>
              <a:rPr lang="nl-NL" sz="1800" b="1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797168" y="1522970"/>
            <a:ext cx="3332163" cy="6635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8914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86025"/>
            <a:ext cx="6657975" cy="2974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Als je geslagen wordt door je vriend of vriendin,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zal je dat wel uitgelokt hebben.</a:t>
            </a: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Eens = staan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Oneens = blijven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5329194" y="1333500"/>
            <a:ext cx="2697163" cy="7778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17321"/>
            <a:ext cx="6810375" cy="31607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b="1" dirty="0" smtClean="0">
                <a:latin typeface="Arial" charset="0"/>
                <a:cs typeface="Arial" charset="0"/>
              </a:rPr>
              <a:t>Wat kun je doen als je vriend of vriendin lichamelijk, geestelijk of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b="1" dirty="0" smtClean="0">
                <a:latin typeface="Arial" charset="0"/>
                <a:cs typeface="Arial" charset="0"/>
              </a:rPr>
              <a:t>seksueel geweld tegen je gebruikt?</a:t>
            </a:r>
            <a:br>
              <a:rPr lang="nl-NL" sz="1500" b="1" dirty="0" smtClean="0">
                <a:latin typeface="Arial" charset="0"/>
                <a:cs typeface="Arial" charset="0"/>
              </a:rPr>
            </a:br>
            <a:endParaRPr lang="nl-NL" sz="15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Praat er over met iemand die je vertrouwt (ouders, zus/broer, vrienden,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vriendinnen).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Praat erover met je mentor of vertrouwenspersoon/schoolmaatschappelijk werk.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Bezoek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www.vooreenveiligthuis.nl</a:t>
            </a:r>
            <a:r>
              <a:rPr lang="nl-NL" sz="1400" dirty="0" smtClean="0">
                <a:latin typeface="Arial" charset="0"/>
                <a:cs typeface="Arial" charset="0"/>
              </a:rPr>
              <a:t> voor informatie, tips en een advies- of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steunpunt in jouw buurt.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Als je slachtoffer bent van relatiegeweld of bang bent dit te worden, bel de politie:</a:t>
            </a:r>
          </a:p>
          <a:p>
            <a:pPr marL="400050" lvl="1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300" dirty="0">
                <a:latin typeface="Arial" charset="0"/>
                <a:cs typeface="Arial" charset="0"/>
              </a:rPr>
              <a:t> i</a:t>
            </a:r>
            <a:r>
              <a:rPr lang="nl-NL" sz="1300" dirty="0" smtClean="0">
                <a:latin typeface="Arial" charset="0"/>
                <a:cs typeface="Arial" charset="0"/>
              </a:rPr>
              <a:t>n een noodsituatie: 112</a:t>
            </a:r>
          </a:p>
          <a:p>
            <a:pPr marL="400050" lvl="1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300" dirty="0" smtClean="0">
                <a:latin typeface="Arial" charset="0"/>
                <a:cs typeface="Arial" charset="0"/>
              </a:rPr>
              <a:t> in minder ernstige situaties: 0900 8844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347788" y="1845016"/>
            <a:ext cx="198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Nabespreking</a:t>
            </a:r>
            <a:endParaRPr lang="nl-NL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5334343" y="1387733"/>
            <a:ext cx="2659063" cy="612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24075"/>
            <a:ext cx="6810375" cy="3160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Hoeveel jongeren hebben ervaring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>
                <a:latin typeface="Arial" charset="0"/>
                <a:cs typeface="Arial" charset="0"/>
              </a:rPr>
              <a:t>	</a:t>
            </a:r>
            <a:r>
              <a:rPr lang="nl-NL" sz="1600" b="1" dirty="0" smtClean="0">
                <a:latin typeface="Arial" charset="0"/>
                <a:cs typeface="Arial" charset="0"/>
              </a:rPr>
              <a:t>			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>
                <a:latin typeface="Arial" charset="0"/>
                <a:cs typeface="Arial" charset="0"/>
              </a:rPr>
              <a:t>	</a:t>
            </a:r>
            <a:r>
              <a:rPr lang="nl-NL" sz="1600" b="1" dirty="0" smtClean="0">
                <a:latin typeface="Arial" charset="0"/>
                <a:cs typeface="Arial" charset="0"/>
              </a:rPr>
              <a:t>					met geweld binnen de relatie?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NL" sz="11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5334343" y="1387733"/>
            <a:ext cx="2659063" cy="612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24075"/>
            <a:ext cx="6810375" cy="316071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1 op de 5 jongeren heeft ervaring met verkeringsgeweld: lichamelijk, seksueel, verbaal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o</a:t>
            </a:r>
            <a:r>
              <a:rPr lang="nl-NL" sz="1400" dirty="0" smtClean="0">
                <a:latin typeface="Arial" charset="0"/>
                <a:cs typeface="Arial" charset="0"/>
              </a:rPr>
              <a:t>f emotioneel geweld.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u="sng" dirty="0" smtClean="0">
                <a:latin typeface="Arial" charset="0"/>
                <a:cs typeface="Arial" charset="0"/>
              </a:rPr>
              <a:t>Een aantal kenmerken van zo’n relatie zijn: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de relatie gaat snel (bv. snel samenwonen)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bezitterig gedrag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van vleien naar controleren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bemoeizucht en kritiek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sociaal isoleren (de contacten met anderen wordt beperkt of afgesneden)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nl-NL" sz="11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1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04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5334343" y="1387733"/>
            <a:ext cx="2659063" cy="6127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24075"/>
            <a:ext cx="6810375" cy="3160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     Hoe kun je het merken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				dat er geweld is binnen de relatie?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l-NL" sz="11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29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5339491" y="1426132"/>
            <a:ext cx="2620963" cy="45934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15150"/>
            <a:ext cx="6964190" cy="346220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900" b="1" dirty="0" smtClean="0">
                <a:latin typeface="Arial" charset="0"/>
                <a:cs typeface="Arial" charset="0"/>
              </a:rPr>
              <a:t>Signalen bij mensen in een relatie met geweld:</a:t>
            </a:r>
          </a:p>
          <a:p>
            <a:pPr marL="0" indent="0" eaLnBrk="1" hangingPunct="1">
              <a:buFont typeface="Arial" charset="0"/>
              <a:buNone/>
            </a:pPr>
            <a:endParaRPr lang="nl-NL" sz="11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onzeker gedrag, angst, weinig zelfvertrouwen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praat de ideeën van haar vriend/zijn vriendin na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praat alles goed wat haar vriend/zijn vriendin doet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is altijd samen met haar vriend/zijn vriendin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heeft vaak ‘ongelukjes’ en onverklaarbare verwondingen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doet negatief over zichzelf en anderen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heeft verslavingsverschijnselen</a:t>
            </a:r>
            <a:endParaRPr lang="nl-NL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5537200" y="1386016"/>
            <a:ext cx="2468563" cy="701675"/>
          </a:xfrm>
        </p:spPr>
        <p:txBody>
          <a:bodyPr/>
          <a:lstStyle/>
          <a:p>
            <a:pPr algn="r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2"/>
            <a:ext cx="6263973" cy="289049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900" b="1" dirty="0" smtClean="0">
                <a:latin typeface="Arial" charset="0"/>
                <a:cs typeface="Arial" charset="0"/>
              </a:rPr>
              <a:t>Afronding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Vragen?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 Bij twijfels of problemen: ga naar je mentor, schoolmaatschappelijk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werker, vertrouwenspersoon of zorgcoördinator.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700" b="1" dirty="0" smtClean="0">
                <a:latin typeface="Arial" charset="0"/>
                <a:cs typeface="Arial" charset="0"/>
              </a:rPr>
              <a:t>Meer informatie?</a:t>
            </a:r>
          </a:p>
          <a:p>
            <a:pPr marL="0" indent="0" eaLnBrk="1" hangingPunct="1"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www.sense.info/liefde-en-relaties/relaties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  <a:hlinkClick r:id="rId4"/>
              </a:rPr>
              <a:t>www.vooreenveiligthuis.nl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5844059" y="1601230"/>
            <a:ext cx="2392363" cy="5111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6"/>
            <a:ext cx="6657975" cy="240193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1.    Relaties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Schrijf op elke post-</a:t>
            </a:r>
            <a:r>
              <a:rPr lang="nl-NL" sz="1400" dirty="0" err="1" smtClean="0">
                <a:latin typeface="Arial" charset="0"/>
                <a:cs typeface="Arial" charset="0"/>
              </a:rPr>
              <a:t>it</a:t>
            </a:r>
            <a:r>
              <a:rPr lang="nl-NL" sz="1400" dirty="0" smtClean="0">
                <a:latin typeface="Arial" charset="0"/>
                <a:cs typeface="Arial" charset="0"/>
              </a:rPr>
              <a:t> één ding wat je belangrijk of leuk vindt aan een relatie.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Plak de post-</a:t>
            </a:r>
            <a:r>
              <a:rPr lang="nl-NL" sz="1400" dirty="0" err="1" smtClean="0">
                <a:latin typeface="Arial" charset="0"/>
                <a:cs typeface="Arial" charset="0"/>
              </a:rPr>
              <a:t>its</a:t>
            </a:r>
            <a:r>
              <a:rPr lang="nl-NL" sz="1400" dirty="0" smtClean="0">
                <a:latin typeface="Arial" charset="0"/>
                <a:cs typeface="Arial" charset="0"/>
              </a:rPr>
              <a:t> op het bord of een flap.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Bespreek dit na met de klas.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872892" y="1488646"/>
            <a:ext cx="2514600" cy="7143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1423" y="2604401"/>
            <a:ext cx="6249987" cy="237648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  <a:hlinkClick r:id="rId3" action="ppaction://hlinksldjump"/>
              </a:rPr>
              <a:t>Maak een </a:t>
            </a:r>
            <a:r>
              <a:rPr lang="nl-NL" sz="1500" dirty="0" err="1" smtClean="0">
                <a:latin typeface="Arial" charset="0"/>
                <a:cs typeface="Arial" charset="0"/>
                <a:hlinkClick r:id="rId3" action="ppaction://hlinksldjump"/>
              </a:rPr>
              <a:t>mindmap</a:t>
            </a:r>
            <a:r>
              <a:rPr lang="nl-NL" sz="1600" dirty="0" smtClean="0">
                <a:latin typeface="Arial" charset="0"/>
                <a:cs typeface="Arial" charset="0"/>
                <a:hlinkClick r:id="rId3" action="ppaction://hlinksldjump"/>
              </a:rPr>
              <a:t/>
            </a:r>
            <a:br>
              <a:rPr lang="nl-NL" sz="1600" dirty="0" smtClean="0">
                <a:latin typeface="Arial" charset="0"/>
                <a:cs typeface="Arial" charset="0"/>
                <a:hlinkClick r:id="rId3" action="ppaction://hlinksldjump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  <a:hlinkClick r:id="rId4" action="ppaction://hlinksldjump"/>
              </a:rPr>
              <a:t>Maak een collage</a:t>
            </a:r>
            <a:r>
              <a:rPr lang="nl-NL" sz="1500" dirty="0" smtClean="0">
                <a:latin typeface="Arial" charset="0"/>
                <a:cs typeface="Arial" charset="0"/>
              </a:rPr>
              <a:t/>
            </a:r>
            <a:br>
              <a:rPr lang="nl-NL" sz="1500" dirty="0" smtClean="0">
                <a:latin typeface="Arial" charset="0"/>
                <a:cs typeface="Arial" charset="0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  <a:hlinkClick r:id="rId5" action="ppaction://hlinksldjump"/>
              </a:rPr>
              <a:t>Discussie met stellingen die je zelf bedenkt</a:t>
            </a: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500" dirty="0" smtClean="0">
                <a:latin typeface="Arial" charset="0"/>
                <a:cs typeface="Arial" charset="0"/>
                <a:hlinkClick r:id="rId6" action="ppaction://hlinksldjump"/>
              </a:rPr>
              <a:t>Discussie met stellingen die je zelf kiest</a:t>
            </a:r>
            <a:r>
              <a:rPr lang="nl-NL" sz="15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47788" y="2106354"/>
            <a:ext cx="4418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dirty="0"/>
              <a:t>Opdracht </a:t>
            </a:r>
            <a:r>
              <a:rPr lang="nl-NL" b="1" dirty="0" smtClean="0"/>
              <a:t>2.   </a:t>
            </a:r>
            <a:r>
              <a:rPr lang="nl-NL" b="1" dirty="0"/>
              <a:t>Mannen en vrouwen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561484" y="1445740"/>
            <a:ext cx="2911475" cy="6254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26638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2.    Mannen en vrouwen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Je maakt twee </a:t>
            </a:r>
            <a:r>
              <a:rPr lang="nl-NL" sz="1400" dirty="0" err="1" smtClean="0">
                <a:latin typeface="Arial" charset="0"/>
                <a:cs typeface="Arial" charset="0"/>
              </a:rPr>
              <a:t>mindmaps</a:t>
            </a:r>
            <a:r>
              <a:rPr lang="nl-NL" sz="1400" dirty="0" smtClean="0"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-  </a:t>
            </a:r>
            <a:r>
              <a:rPr lang="nl-NL" sz="1400" dirty="0" smtClean="0">
                <a:latin typeface="Arial" charset="0"/>
                <a:cs typeface="Arial" charset="0"/>
              </a:rPr>
              <a:t>één over verwachtingen voor vrouwen 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-   één over verwachtingen voor mannen</a:t>
            </a:r>
          </a:p>
          <a:p>
            <a:pPr marL="0" indent="0" eaLnBrk="1" hangingPunct="1"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			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								</a:t>
            </a:r>
            <a:r>
              <a:rPr lang="nl-NL" sz="1200" dirty="0" smtClean="0">
                <a:latin typeface="Arial" charset="0"/>
                <a:cs typeface="Arial" charset="0"/>
                <a:hlinkClick r:id="rId2" action="ppaction://hlinksldjump"/>
              </a:rPr>
              <a:t>Ga naar de volgende dia</a:t>
            </a:r>
            <a:endParaRPr lang="nl-NL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5813168" y="1536357"/>
            <a:ext cx="2628900" cy="6254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11400"/>
            <a:ext cx="6657975" cy="316071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2.   Mannen en vrouwen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Je maakt twee collages: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-    één over verwachtingen voor vrouwen 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-    één over verwachtingen voor mannen</a:t>
            </a:r>
          </a:p>
          <a:p>
            <a:pPr marL="0" indent="0" eaLnBrk="1" hangingPunct="1">
              <a:buFontTx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								</a:t>
            </a:r>
            <a:r>
              <a:rPr lang="nl-NL" sz="1200" dirty="0">
                <a:solidFill>
                  <a:prstClr val="black"/>
                </a:solidFill>
                <a:latin typeface="Arial" charset="0"/>
                <a:cs typeface="Arial" charset="0"/>
                <a:hlinkClick r:id="rId2" action="ppaction://hlinksldjump"/>
              </a:rPr>
              <a:t>Ga naar de volgende dia</a:t>
            </a:r>
            <a:endParaRPr lang="nl-NL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5977110" y="1554162"/>
            <a:ext cx="2555875" cy="498475"/>
          </a:xfrm>
        </p:spPr>
        <p:txBody>
          <a:bodyPr/>
          <a:lstStyle/>
          <a:p>
            <a:pPr algn="l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12289"/>
            <a:ext cx="6657975" cy="29432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2.    Mannen en vrouwen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Jullie gaan zelf stellingen bedenken over mannen en vrouwen en gaan daarover met elkaar in discussie: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Wat hoort bij jongens/mannen? Wat bij meisjes/vrouwen?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Voorbeelden: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charset="0"/>
                <a:cs typeface="Arial" charset="0"/>
              </a:rPr>
              <a:t>Een vrouw kan beter voor de kinderen zorgen.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Arial" charset="0"/>
                <a:cs typeface="Arial" charset="0"/>
              </a:rPr>
              <a:t>Jongens gaan vaker vreemd dan meisjes.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							</a:t>
            </a:r>
            <a:r>
              <a:rPr lang="nl-NL" sz="1200" dirty="0">
                <a:solidFill>
                  <a:prstClr val="black"/>
                </a:solidFill>
                <a:latin typeface="Arial" charset="0"/>
                <a:cs typeface="Arial" charset="0"/>
                <a:hlinkClick r:id="rId3" action="ppaction://hlinksldjump"/>
              </a:rPr>
              <a:t>Ga naar de volgende dia</a:t>
            </a:r>
            <a:endParaRPr lang="nl-NL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3657600" lvl="8" indent="0">
              <a:buNone/>
            </a:pPr>
            <a:endParaRPr lang="nl-NL" sz="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5996761" y="1438532"/>
            <a:ext cx="2505075" cy="739775"/>
          </a:xfrm>
        </p:spPr>
        <p:txBody>
          <a:bodyPr/>
          <a:lstStyle/>
          <a:p>
            <a:pPr algn="l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3690" y="2178307"/>
            <a:ext cx="6657975" cy="316071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Stellingen: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Jongens horen meisjes te versieren, niet andersom.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Als een meisje een jongen versiert, dan wil ze seks.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Jongens moeten het initiatief nemen tot seks.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Jongens willen seks, meisjes willen liefde.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Jongens gaan vreemd, dat hoort er nu eenmaal bij.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Meisjes gaan net zo vaak vreemd als jongens.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5996761" y="1438532"/>
            <a:ext cx="2505075" cy="739775"/>
          </a:xfrm>
        </p:spPr>
        <p:txBody>
          <a:bodyPr/>
          <a:lstStyle/>
          <a:p>
            <a:pPr algn="l"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Liefde en 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3690" y="2178307"/>
            <a:ext cx="6657975" cy="316071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Stellingen: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Een jongen met veel sekspartners is stoer.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Een meisje met veel sekspartners is stoer.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Een man mag een veel jongere partner hebben.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Een vrouw mag een veel jongere partner hebben.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Een man moet hoger opgeleid zijn dan zijn vriendin of vrouw.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Een vrouw mag meer verdienen dan haar vriend of man.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Een man kan even goed voor de kinderen zorgen als een vrouw.</a:t>
            </a:r>
            <a:endParaRPr lang="nl-NL" sz="1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20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708</Words>
  <Application>Microsoft Office PowerPoint</Application>
  <PresentationFormat>Diavoorstelling (4:3)</PresentationFormat>
  <Paragraphs>233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Office-thema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 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  <vt:lpstr>Liefde en relaties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Watzeels J.C.M. (Anita)</cp:lastModifiedBy>
  <cp:revision>55</cp:revision>
  <dcterms:created xsi:type="dcterms:W3CDTF">2012-09-03T14:23:03Z</dcterms:created>
  <dcterms:modified xsi:type="dcterms:W3CDTF">2017-03-17T12:05:48Z</dcterms:modified>
</cp:coreProperties>
</file>