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6"/>
  </p:notesMasterIdLst>
  <p:sldIdLst>
    <p:sldId id="357" r:id="rId2"/>
    <p:sldId id="257" r:id="rId3"/>
    <p:sldId id="258" r:id="rId4"/>
    <p:sldId id="260" r:id="rId5"/>
    <p:sldId id="262" r:id="rId6"/>
    <p:sldId id="265" r:id="rId7"/>
    <p:sldId id="266" r:id="rId8"/>
    <p:sldId id="267" r:id="rId9"/>
    <p:sldId id="268" r:id="rId10"/>
    <p:sldId id="269" r:id="rId11"/>
    <p:sldId id="402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403" r:id="rId20"/>
    <p:sldId id="279" r:id="rId21"/>
    <p:sldId id="280" r:id="rId22"/>
    <p:sldId id="407" r:id="rId23"/>
    <p:sldId id="282" r:id="rId24"/>
    <p:sldId id="284" r:id="rId25"/>
    <p:sldId id="285" r:id="rId26"/>
    <p:sldId id="286" r:id="rId27"/>
    <p:sldId id="404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02" r:id="rId38"/>
    <p:sldId id="303" r:id="rId39"/>
    <p:sldId id="304" r:id="rId40"/>
    <p:sldId id="305" r:id="rId41"/>
    <p:sldId id="306" r:id="rId42"/>
    <p:sldId id="307" r:id="rId43"/>
    <p:sldId id="405" r:id="rId44"/>
    <p:sldId id="328" r:id="rId45"/>
    <p:sldId id="329" r:id="rId46"/>
    <p:sldId id="331" r:id="rId47"/>
    <p:sldId id="330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408" r:id="rId73"/>
    <p:sldId id="387" r:id="rId74"/>
    <p:sldId id="409" r:id="rId75"/>
    <p:sldId id="347" r:id="rId76"/>
    <p:sldId id="348" r:id="rId77"/>
    <p:sldId id="349" r:id="rId78"/>
    <p:sldId id="350" r:id="rId79"/>
    <p:sldId id="351" r:id="rId80"/>
    <p:sldId id="352" r:id="rId81"/>
    <p:sldId id="353" r:id="rId82"/>
    <p:sldId id="354" r:id="rId83"/>
    <p:sldId id="355" r:id="rId84"/>
    <p:sldId id="406" r:id="rId85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56BE7-E559-4000-B9A0-88398BA73BDB}" type="datetimeFigureOut">
              <a:rPr lang="nl-NL" smtClean="0"/>
              <a:t>17-3-2017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1ED43-07E3-45F7-B011-93B73E1C817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88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1ED43-07E3-45F7-B011-93B73E1C817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10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93AA3-4F0A-4E82-8738-11DD4407F2BC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A843B-6DF1-43ED-839D-37AED1D678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0D7B1-12EE-44D8-AFE5-857ED8B367BA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D5D6-8E9F-43C8-AFBA-5FA66B2365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D360-E32C-4A6B-B20A-52464631B2C5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CC123-6F33-4949-BAE0-AB829D1D567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D30F-6539-4A20-AF30-603450DB54A6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C600F-E333-4467-BC51-84C77FFB5E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0390-F7F0-43E1-A14D-E413A8091231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7FBD7-312E-438E-BD8D-62CCD13D2B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EC4CD-4CE7-4078-BBEF-E8837C7026C1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2E5E-243B-49D9-9BFC-E44A4147218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E6608-2F01-442C-B421-55884C7CA9D9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7281-A834-46E0-94AA-7A07315B0D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DEBF-83BD-4368-87B2-CCD1AED6FDF8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462D-E371-4F51-A27A-87C28D108DF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DA39-4AF7-44DF-84F8-C99AED9CA1F7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A03B1-0E80-4F50-9EE5-E3AB67CAA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88FB-B59E-4182-BB2E-7FF0E6312171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4D0A-0274-4C07-8F44-1EFC87A57D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9D9C-4864-449A-9B9A-B1886383C44C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C8F2-BC19-428A-9AE3-40938057BB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EC361-EC0D-483E-98AA-0A2BCC6E11EC}" type="datetimeFigureOut">
              <a:rPr lang="nl-NL"/>
              <a:pPr>
                <a:defRPr/>
              </a:pPr>
              <a:t>17-3-2017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8E3D2-170A-41CA-A427-0DD90FF401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0.xml"/><Relationship Id="rId18" Type="http://schemas.openxmlformats.org/officeDocument/2006/relationships/image" Target="../media/image9.jpeg"/><Relationship Id="rId3" Type="http://schemas.openxmlformats.org/officeDocument/2006/relationships/slide" Target="slide2.xml"/><Relationship Id="rId7" Type="http://schemas.openxmlformats.org/officeDocument/2006/relationships/slide" Target="slide63.xml"/><Relationship Id="rId12" Type="http://schemas.openxmlformats.org/officeDocument/2006/relationships/image" Target="../media/image6.png"/><Relationship Id="rId17" Type="http://schemas.openxmlformats.org/officeDocument/2006/relationships/slide" Target="slide3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eg"/><Relationship Id="rId20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slide" Target="slide75.xml"/><Relationship Id="rId5" Type="http://schemas.openxmlformats.org/officeDocument/2006/relationships/slide" Target="slide12.xml"/><Relationship Id="rId15" Type="http://schemas.openxmlformats.org/officeDocument/2006/relationships/slide" Target="slide28.xml"/><Relationship Id="rId10" Type="http://schemas.openxmlformats.org/officeDocument/2006/relationships/image" Target="../media/image5.jpeg"/><Relationship Id="rId19" Type="http://schemas.openxmlformats.org/officeDocument/2006/relationships/slide" Target="slide55.xml"/><Relationship Id="rId4" Type="http://schemas.openxmlformats.org/officeDocument/2006/relationships/image" Target="../media/image2.png"/><Relationship Id="rId9" Type="http://schemas.openxmlformats.org/officeDocument/2006/relationships/slide" Target="slide44.xml"/><Relationship Id="rId1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varing.n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.inf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32911892/1db4967a09" TargetMode="External"/><Relationship Id="rId2" Type="http://schemas.openxmlformats.org/officeDocument/2006/relationships/hyperlink" Target="http://www.sense.info/voorbehoedmiddelen/condooms/condoomgebrui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omerie.n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omerie.n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domerie.nl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szr6lgNND9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 txBox="1">
            <a:spLocks/>
          </p:cNvSpPr>
          <p:nvPr/>
        </p:nvSpPr>
        <p:spPr bwMode="auto">
          <a:xfrm>
            <a:off x="1296988" y="1754188"/>
            <a:ext cx="54832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l-NL" sz="2400" b="1" i="1" dirty="0"/>
              <a:t>Opdracht </a:t>
            </a:r>
            <a:r>
              <a:rPr lang="nl-NL" sz="2400" b="1" i="1" dirty="0" smtClean="0"/>
              <a:t>2.     </a:t>
            </a:r>
            <a:r>
              <a:rPr lang="nl-NL" sz="2400" b="1" i="1" dirty="0"/>
              <a:t>Anticonceptie</a:t>
            </a:r>
          </a:p>
        </p:txBody>
      </p:sp>
      <p:pic>
        <p:nvPicPr>
          <p:cNvPr id="1331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8533" y="2316568"/>
            <a:ext cx="1283629" cy="82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98718" y="2308858"/>
            <a:ext cx="1291590" cy="8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5" descr="Nieuw-condoom-voor-betere-bloedstroom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3761" y="4585943"/>
            <a:ext cx="1276547" cy="89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5" descr="pil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 b="17734"/>
          <a:stretch>
            <a:fillRect/>
          </a:stretch>
        </p:blipFill>
        <p:spPr bwMode="auto">
          <a:xfrm>
            <a:off x="6158707" y="3449097"/>
            <a:ext cx="1327134" cy="91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58706" y="4585942"/>
            <a:ext cx="1332300" cy="9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ormoonstaafje_267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6"/>
          <a:stretch>
            <a:fillRect/>
          </a:stretch>
        </p:blipFill>
        <p:spPr bwMode="auto">
          <a:xfrm>
            <a:off x="6158706" y="2327275"/>
            <a:ext cx="1327135" cy="8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koperspiraaltje_0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2" r="26474"/>
          <a:stretch/>
        </p:blipFill>
        <p:spPr bwMode="auto">
          <a:xfrm>
            <a:off x="1500572" y="3449097"/>
            <a:ext cx="1291590" cy="88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ormoonspiraaltje-267-px_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20787"/>
          <a:stretch>
            <a:fillRect/>
          </a:stretch>
        </p:blipFill>
        <p:spPr bwMode="auto">
          <a:xfrm>
            <a:off x="3862558" y="3472604"/>
            <a:ext cx="1327750" cy="859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hlinkClick r:id="rId19" action="ppaction://hlinksldjump"/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0" t="22572" r="16854" b="17984"/>
          <a:stretch/>
        </p:blipFill>
        <p:spPr>
          <a:xfrm>
            <a:off x="1509464" y="4585943"/>
            <a:ext cx="1282698" cy="896108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1576" y="1958385"/>
            <a:ext cx="7035800" cy="3455987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100" b="1" dirty="0" smtClean="0">
                <a:latin typeface="Arial" charset="0"/>
                <a:cs typeface="Arial" charset="0"/>
              </a:rPr>
              <a:t>Nadeel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400" dirty="0" smtClean="0">
                <a:latin typeface="Arial" charset="0"/>
                <a:cs typeface="Arial" charset="0"/>
              </a:rPr>
              <a:t>		</a:t>
            </a:r>
            <a:endParaRPr lang="nl-NL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Soms bijwerkingen in het begin (hoofdpijn, gespannen borsten, misselijkheid,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huidirritatie).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2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100" b="1" dirty="0" smtClean="0">
                <a:latin typeface="Arial" charset="0"/>
                <a:cs typeface="Arial" charset="0"/>
              </a:rPr>
              <a:t>Tips?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400" dirty="0" smtClean="0">
                <a:latin typeface="Arial" charset="0"/>
                <a:cs typeface="Arial" charset="0"/>
              </a:rPr>
              <a:t>		</a:t>
            </a:r>
            <a:endParaRPr lang="nl-NL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Je lichaam moet even wennen, de klachten gaan meestal vanzelf over.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Blijf de pleister gewoon plakken.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600" dirty="0" smtClean="0">
                <a:latin typeface="Arial" charset="0"/>
                <a:cs typeface="Arial" charset="0"/>
              </a:rPr>
              <a:t>	</a:t>
            </a:r>
            <a:endParaRPr lang="nl-NL" sz="2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Gaan de klachten niet over? Overleg dan met je huisarts of Sense.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  Misschien past een ander anticonceptiemiddel beter bij je.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r>
              <a:rPr lang="nl-NL" sz="2600" dirty="0" smtClean="0">
                <a:latin typeface="Arial" charset="0"/>
                <a:cs typeface="Arial" charset="0"/>
              </a:rPr>
              <a:t>		</a:t>
            </a:r>
            <a:endParaRPr lang="nl-NL" sz="2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Plak de pleister elke week op een ander stukje huid.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7702" y="2036763"/>
            <a:ext cx="6423887" cy="304904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900" b="1" dirty="0" smtClean="0">
                <a:latin typeface="Arial" charset="0"/>
                <a:cs typeface="Arial" charset="0"/>
              </a:rPr>
              <a:t>Meer tips?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</a:t>
            </a:r>
            <a:endParaRPr lang="nl-NL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</a:rPr>
              <a:t>Kijk in de bijsluiter hoe je de pleister moet gebruiken.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</a:t>
            </a:r>
            <a:endParaRPr lang="nl-NL" sz="2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</a:rPr>
              <a:t>Gebruik óók een condoom, want de pleister helpt niet tegen soa’s.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			</a:t>
            </a:r>
            <a:endParaRPr lang="nl-NL" sz="15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</a:rPr>
              <a:t>Ben je zwaarder dan 90 kilo?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Dan werkt de pleister niet goed.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Overleg met je huisarts over een ander anticonceptiemiddel.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	</a:t>
            </a:r>
            <a:r>
              <a:rPr lang="nl-NL" sz="1400" i="1" dirty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Naar het </a:t>
            </a:r>
            <a:r>
              <a:rPr lang="nl-NL" sz="1400" i="1" dirty="0" smtClean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overzicht</a:t>
            </a:r>
            <a:endParaRPr lang="nl-NL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2863" y="2393950"/>
            <a:ext cx="40528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jdelijke aanduiding voor inhoud 2"/>
          <p:cNvSpPr>
            <a:spLocks noGrp="1"/>
          </p:cNvSpPr>
          <p:nvPr>
            <p:ph idx="1"/>
          </p:nvPr>
        </p:nvSpPr>
        <p:spPr>
          <a:xfrm>
            <a:off x="1447800" y="2151063"/>
            <a:ext cx="6824663" cy="31718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  <a:r>
              <a:rPr lang="nl-NL" sz="2000" dirty="0" smtClean="0">
                <a:latin typeface="Arial" charset="0"/>
                <a:cs typeface="Arial" charset="0"/>
              </a:rPr>
              <a:t>	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d</a:t>
            </a:r>
            <a:r>
              <a:rPr lang="nl-NL" sz="1400" dirty="0" smtClean="0">
                <a:latin typeface="Arial" charset="0"/>
                <a:cs typeface="Arial" charset="0"/>
              </a:rPr>
              <a:t>e anticonceptiering (</a:t>
            </a:r>
            <a:r>
              <a:rPr lang="nl-NL" sz="1400" dirty="0" err="1" smtClean="0">
                <a:latin typeface="Arial" charset="0"/>
                <a:cs typeface="Arial" charset="0"/>
              </a:rPr>
              <a:t>Nuvaring</a:t>
            </a:r>
            <a:r>
              <a:rPr lang="nl-NL" sz="1400" dirty="0" smtClean="0">
                <a:latin typeface="Arial" charset="0"/>
                <a:cs typeface="Arial" charset="0"/>
              </a:rPr>
              <a:t>)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een plastic ring met hormonen, die je makkelijk kunt buigen</a:t>
            </a:r>
          </a:p>
          <a:p>
            <a:pPr marL="0" indent="0" eaLnBrk="1" hangingPunct="1"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bevat minder hormonen dan de pil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2" y="2130651"/>
            <a:ext cx="6525397" cy="2632937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100" b="1" dirty="0" smtClean="0">
                <a:latin typeface="Arial"/>
                <a:cs typeface="Arial"/>
              </a:rPr>
              <a:t>Hoe werkt het?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400" dirty="0" smtClean="0">
                <a:latin typeface="Arial"/>
                <a:cs typeface="Arial"/>
              </a:rPr>
              <a:t>	</a:t>
            </a:r>
            <a:endParaRPr lang="nl-NL" sz="24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De ring geeft steeds een klein beetje hormonen af aan je lichaam.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900" dirty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/>
                <a:cs typeface="Arial"/>
              </a:rPr>
              <a:t>De hormonen voorkomen de eisprong; zo kun je niet zwanger worden.</a:t>
            </a:r>
            <a:endParaRPr lang="nl-NL" sz="1600" dirty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Is even betrouwbaar als de pil.</a:t>
            </a:r>
            <a:endParaRPr lang="nl-NL" sz="16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>	</a:t>
            </a: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1887538"/>
            <a:ext cx="6883400" cy="35560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b="1" dirty="0" smtClean="0">
                <a:latin typeface="Arial"/>
                <a:cs typeface="Arial"/>
              </a:rPr>
              <a:t>Hoe gebruik je het?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000" dirty="0" smtClean="0">
                <a:latin typeface="Arial"/>
                <a:cs typeface="Arial"/>
              </a:rPr>
              <a:t>	 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Je brengt de ring zelf in je vagina in; zie het instructiefilmpje op   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dirty="0" smtClean="0">
                <a:latin typeface="Arial"/>
                <a:cs typeface="Arial"/>
              </a:rPr>
              <a:t>       </a:t>
            </a:r>
            <a:r>
              <a:rPr lang="nl-NL" sz="1400" dirty="0" smtClean="0">
                <a:latin typeface="Arial"/>
                <a:cs typeface="Arial"/>
                <a:hlinkClick r:id="rId3"/>
              </a:rPr>
              <a:t>www.nuvaring.nl</a:t>
            </a:r>
            <a:r>
              <a:rPr lang="nl-NL" sz="1400" dirty="0" smtClean="0">
                <a:latin typeface="Arial"/>
                <a:cs typeface="Arial"/>
              </a:rPr>
              <a:t>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Je draagt de ring drie weken achter elkaar; daar voel je niets van.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Na drie weken haal je de ring er met je vinger weer uit.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Dan </a:t>
            </a:r>
            <a:r>
              <a:rPr lang="nl-NL" sz="1400" dirty="0">
                <a:latin typeface="Arial"/>
                <a:cs typeface="Arial"/>
              </a:rPr>
              <a:t>volgt de ringvrije week; je wordt </a:t>
            </a:r>
            <a:r>
              <a:rPr lang="nl-NL" sz="1400" dirty="0" smtClean="0">
                <a:latin typeface="Arial"/>
                <a:cs typeface="Arial"/>
              </a:rPr>
              <a:t>ongesteld.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>
                <a:latin typeface="Arial"/>
                <a:cs typeface="Arial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In deze week blijf je wel beschermd tegen zwangerschap.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/>
                <a:cs typeface="Arial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Na deze week breng je een nieuwe ring in.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jdelijke aanduiding voor inhoud 2"/>
          <p:cNvSpPr>
            <a:spLocks noGrp="1"/>
          </p:cNvSpPr>
          <p:nvPr>
            <p:ph idx="1"/>
          </p:nvPr>
        </p:nvSpPr>
        <p:spPr>
          <a:xfrm>
            <a:off x="1285875" y="2126797"/>
            <a:ext cx="6510338" cy="333851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400" b="1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Het eerste recept haal je bij je huisarts.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 </a:t>
            </a:r>
            <a:r>
              <a:rPr lang="nl-NL" sz="20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900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</a:rPr>
              <a:t>Met dit recept haal je de ring op bij de apotheek.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r>
              <a:rPr lang="nl-NL" sz="20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Herhaalrecepten kun je zelf bij de apotheek ophalen.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9674" y="2010320"/>
            <a:ext cx="6992938" cy="356711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7200" b="1" dirty="0" smtClean="0">
                <a:latin typeface="Arial"/>
                <a:cs typeface="Arial"/>
              </a:rPr>
              <a:t>Voordelen?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8000" dirty="0" smtClean="0">
                <a:latin typeface="Arial"/>
                <a:cs typeface="Arial"/>
              </a:rPr>
              <a:t>		</a:t>
            </a:r>
            <a:r>
              <a:rPr lang="nl-NL" sz="80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sz="8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Minder bijwerkingen omdat er heel weinig hormonen inzitten.</a:t>
            </a:r>
            <a:r>
              <a:rPr lang="nl-NL" dirty="0">
                <a:latin typeface="Arial"/>
                <a:cs typeface="Arial"/>
              </a:rPr>
              <a:t>	</a:t>
            </a:r>
            <a:endParaRPr lang="nl-NL" dirty="0" smtClean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Je hoeft er maar twee keer per maand aan te denken: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  1 x om het in te brengen en 1x om het eruit te halen.</a:t>
            </a:r>
            <a:r>
              <a:rPr lang="nl-NL" sz="8000" dirty="0" smtClean="0">
                <a:latin typeface="Arial"/>
                <a:cs typeface="Arial"/>
              </a:rPr>
              <a:t>	</a:t>
            </a:r>
            <a:r>
              <a:rPr lang="nl-NL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Je weet wanneer je ongesteld wordt.	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Je kunt je menstruatie uitstellen door de stopweek over te slaan of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600" dirty="0">
                <a:latin typeface="Arial"/>
                <a:cs typeface="Arial"/>
              </a:rPr>
              <a:t> </a:t>
            </a:r>
            <a:r>
              <a:rPr lang="nl-NL" sz="5600" dirty="0" smtClean="0">
                <a:latin typeface="Arial"/>
                <a:cs typeface="Arial"/>
              </a:rPr>
              <a:t>       in te korten.</a:t>
            </a:r>
            <a:r>
              <a:rPr lang="nl-NL" dirty="0" smtClean="0">
                <a:latin typeface="Arial"/>
                <a:cs typeface="Arial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/>
                <a:cs typeface="Arial"/>
              </a:rPr>
              <a:t>Werkt ook bij overgeven en diarree.  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b="1" i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nl-NL" sz="5600" dirty="0" smtClean="0">
                <a:latin typeface="Arial"/>
                <a:cs typeface="Arial"/>
              </a:rPr>
              <a:t>Je kunt de ring eruit halen voor het vrijen.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600" dirty="0" smtClean="0">
                <a:latin typeface="Arial"/>
                <a:cs typeface="Arial"/>
              </a:rPr>
              <a:t>       De ring mag niet langer dan 3 uur uit de vagina zijn.		</a:t>
            </a:r>
            <a:br>
              <a:rPr lang="nl-NL" sz="5600" dirty="0" smtClean="0">
                <a:latin typeface="Arial"/>
                <a:cs typeface="Arial"/>
              </a:rPr>
            </a:br>
            <a:endParaRPr lang="nl-NL" sz="5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3828" y="2034224"/>
            <a:ext cx="6826250" cy="3159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  <a:r>
              <a:rPr lang="nl-NL" sz="2700" dirty="0" smtClean="0">
                <a:latin typeface="Arial" charset="0"/>
                <a:cs typeface="Arial" charset="0"/>
              </a:rPr>
              <a:t>	</a:t>
            </a:r>
            <a:r>
              <a:rPr lang="nl-NL" sz="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sz="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moet er 2 x per maand aan denken: je kunt vergeten </a:t>
            </a:r>
            <a:r>
              <a:rPr lang="nl-NL" sz="1400" dirty="0">
                <a:latin typeface="Arial" charset="0"/>
                <a:cs typeface="Arial" charset="0"/>
              </a:rPr>
              <a:t>d</a:t>
            </a:r>
            <a:r>
              <a:rPr lang="nl-NL" sz="1400" dirty="0" smtClean="0">
                <a:latin typeface="Arial" charset="0"/>
                <a:cs typeface="Arial" charset="0"/>
              </a:rPr>
              <a:t>e ring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eruit te halen of een nieuwe ring in te doen.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 </a:t>
            </a:r>
            <a:r>
              <a:rPr lang="nl-NL" sz="800" dirty="0">
                <a:solidFill>
                  <a:prstClr val="black"/>
                </a:solidFill>
                <a:latin typeface="Arial"/>
                <a:cs typeface="Arial"/>
              </a:rPr>
              <a:t>	</a:t>
            </a:r>
            <a:endParaRPr lang="nl-NL" sz="8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Zet het in je agenda: ring inbrengen, ring uithalen, nieuw recept halen.</a:t>
            </a:r>
            <a:endParaRPr lang="nl-NL" sz="14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Gebruik een app (bv. van de apotheek). </a:t>
            </a:r>
            <a:r>
              <a:rPr lang="nl-NL" sz="800" dirty="0" smtClean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8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Ring vergeten?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Kijk in de bijsluiter of overleg met Sense of je huisarts.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6080" y="2183766"/>
            <a:ext cx="7035800" cy="34559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b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Kijk in de bijsluiter hoe je de ring moet gebruiken.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de ring beschermt niet tegen soa’s.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		</a:t>
            </a:r>
            <a:r>
              <a:rPr lang="nl-NL" sz="1400" i="1" dirty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Naar het </a:t>
            </a:r>
            <a:r>
              <a:rPr lang="nl-NL" sz="1400" i="1" dirty="0" smtClean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overzicht</a:t>
            </a:r>
            <a:endParaRPr lang="nl-NL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9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3038" y="2470150"/>
            <a:ext cx="36830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rmoonstaafje_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6"/>
          <a:stretch>
            <a:fillRect/>
          </a:stretch>
        </p:blipFill>
        <p:spPr bwMode="auto">
          <a:xfrm>
            <a:off x="2804161" y="2399621"/>
            <a:ext cx="3840616" cy="24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1405119" y="2153467"/>
            <a:ext cx="6510337" cy="321659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anticonceptiestaafje of hormoonstaafje (</a:t>
            </a:r>
            <a:r>
              <a:rPr lang="nl-NL" sz="1400" dirty="0" err="1" smtClean="0">
                <a:latin typeface="Arial" charset="0"/>
                <a:cs typeface="Arial" charset="0"/>
              </a:rPr>
              <a:t>Implanon</a:t>
            </a:r>
            <a:r>
              <a:rPr lang="nl-NL" sz="1400" dirty="0" smtClean="0">
                <a:latin typeface="Arial" charset="0"/>
                <a:cs typeface="Arial" charset="0"/>
              </a:rPr>
              <a:t>)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staafje dat gemakkelijk kan buigen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</a:t>
            </a: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ongeveer zo groot als een lucifer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jdelijke aanduiding voor inhoud 2"/>
          <p:cNvSpPr>
            <a:spLocks noGrp="1"/>
          </p:cNvSpPr>
          <p:nvPr>
            <p:ph idx="1"/>
          </p:nvPr>
        </p:nvSpPr>
        <p:spPr>
          <a:xfrm>
            <a:off x="1405119" y="1970587"/>
            <a:ext cx="6510337" cy="321659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Het geeft elke dag een klein beetje hormonen af aan je lichaam.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De hormonen voorkomen dat je zwanger wordt.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Het hormoonstaafje is nog betrouwbaarder dan de pil</a:t>
            </a:r>
            <a:r>
              <a:rPr lang="nl-NL" sz="1400" dirty="0" smtClean="0">
                <a:latin typeface="Arial" charset="0"/>
                <a:cs typeface="Arial" charset="0"/>
              </a:rPr>
              <a:t>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20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werkt 3 jaar. Na 3 jaar het staafje laten vervangen.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Als je zwaarder dan 80 kilo bent, dan werkt het staafje 2 jaar.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16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16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5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jdelijke aanduiding voor inhoud 2"/>
          <p:cNvSpPr>
            <a:spLocks noGrp="1"/>
          </p:cNvSpPr>
          <p:nvPr>
            <p:ph idx="1"/>
          </p:nvPr>
        </p:nvSpPr>
        <p:spPr>
          <a:xfrm>
            <a:off x="1321935" y="2073048"/>
            <a:ext cx="7154862" cy="3403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gebruik je het?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wordt aan de binnenkant van je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 bovenarm onder de huid ingebracht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 (onder verdoving).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kunt het staafje niet zien zitten.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	</a:t>
            </a: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voelt het staafje niet zitten, tenzij je er met je vinger overheen gaat.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5806" y="2230279"/>
            <a:ext cx="2883898" cy="18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inhoud 2"/>
          <p:cNvSpPr>
            <a:spLocks noGrp="1"/>
          </p:cNvSpPr>
          <p:nvPr>
            <p:ph idx="1"/>
          </p:nvPr>
        </p:nvSpPr>
        <p:spPr>
          <a:xfrm>
            <a:off x="1405120" y="2068513"/>
            <a:ext cx="7023100" cy="4311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16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16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16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haalt het recept bij je huisarts of een gynaecoloog.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14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Met dit recept haal je bij de apotheek het staafje op.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Een ervaren arts moet het inbrengen: vraag het aan je huisarts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of check </a:t>
            </a:r>
            <a:r>
              <a:rPr lang="nl-NL" sz="1400" dirty="0" smtClean="0">
                <a:latin typeface="Arial" charset="0"/>
                <a:cs typeface="Arial" charset="0"/>
                <a:hlinkClick r:id="rId3"/>
              </a:rPr>
              <a:t>www.sense.info</a:t>
            </a:r>
            <a:r>
              <a:rPr lang="nl-NL" sz="1400" dirty="0" smtClean="0">
                <a:latin typeface="Arial" charset="0"/>
                <a:cs typeface="Arial" charset="0"/>
              </a:rPr>
              <a:t>. 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9884" y="2046515"/>
            <a:ext cx="6827837" cy="3612696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500" b="1" dirty="0" smtClean="0">
                <a:latin typeface="Arial"/>
                <a:cs typeface="Arial"/>
              </a:rPr>
              <a:t>Voordelen?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800" b="1" i="1" dirty="0" smtClean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000" dirty="0" smtClean="0">
                <a:latin typeface="Arial"/>
                <a:cs typeface="Arial"/>
              </a:rPr>
              <a:t>		</a:t>
            </a: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5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Je hoeft er maar één keer in de drie jaar aan te denken.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000" dirty="0" smtClean="0">
                <a:latin typeface="Arial"/>
                <a:cs typeface="Arial"/>
              </a:rPr>
              <a:t>	</a:t>
            </a: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5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Het staafje is makkelijk te verwijderen; daarna kun je snel weer </a:t>
            </a:r>
            <a:endParaRPr lang="nl-NL" sz="35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500" dirty="0">
                <a:latin typeface="Arial"/>
                <a:cs typeface="Arial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     zwanger worden.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000" dirty="0" smtClean="0">
                <a:latin typeface="Arial"/>
                <a:cs typeface="Arial"/>
              </a:rPr>
              <a:t>		</a:t>
            </a: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5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Werkt ook bij overgeven en diarree.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5000" dirty="0" smtClean="0">
                <a:latin typeface="Arial"/>
                <a:cs typeface="Arial"/>
              </a:rPr>
              <a:t>	</a:t>
            </a: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5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5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Ongesteldheid wordt minder zwaar of stopt helemaal.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dirty="0" smtClean="0">
                <a:latin typeface="Arial"/>
                <a:cs typeface="Arial"/>
              </a:rPr>
              <a:t>			</a:t>
            </a:r>
            <a:endParaRPr lang="nl-NL" sz="18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8994" y="2078038"/>
            <a:ext cx="7010400" cy="33845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Nadelen?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8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De menstruatie is niet te regelen; er is namelijk geen stopweek  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die je kunt overslaan.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Soms is er tussentijds bloedverlies.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Tip?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  <a:r>
              <a:rPr lang="nl-NL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Als dit een probleem is, kies dan een ander anticonceptiemiddel.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8662" y="2141266"/>
            <a:ext cx="7035800" cy="34559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800" b="1" dirty="0" smtClean="0">
                <a:latin typeface="Arial" charset="0"/>
                <a:cs typeface="Arial" charset="0"/>
              </a:rPr>
              <a:t>Meer tips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</a:t>
            </a: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2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Vraag iemand om mee te gaan naar de huisarts als je liever niet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    alleen gaat.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	</a:t>
            </a: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2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het hormoonstaafje beschermt niet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tegen soa’s.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sz="1700" dirty="0" smtClean="0">
                <a:latin typeface="Arial" charset="0"/>
                <a:cs typeface="Arial" charset="0"/>
              </a:rPr>
              <a:t>										</a:t>
            </a:r>
            <a:r>
              <a:rPr lang="nl-NL" sz="1400" i="1" dirty="0" smtClean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Naar </a:t>
            </a:r>
            <a:r>
              <a:rPr lang="nl-NL" sz="1400" i="1" dirty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het </a:t>
            </a:r>
            <a:r>
              <a:rPr lang="nl-NL" sz="1400" i="1" dirty="0" smtClean="0">
                <a:solidFill>
                  <a:prstClr val="black"/>
                </a:solidFill>
                <a:latin typeface="Arial"/>
                <a:cs typeface="Arial"/>
                <a:hlinkClick r:id="" action="ppaction://hlinkshowjump?jump=firstslide"/>
              </a:rPr>
              <a:t>overzicht</a:t>
            </a:r>
            <a:endParaRPr lang="nl-NL" sz="1600" i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6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operspiraaltje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4"/>
          <a:stretch>
            <a:fillRect/>
          </a:stretch>
        </p:blipFill>
        <p:spPr bwMode="auto">
          <a:xfrm>
            <a:off x="2847702" y="2530249"/>
            <a:ext cx="3741829" cy="228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7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2051640"/>
            <a:ext cx="6913562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een koperspiraaltje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er zijn twee soorten spiraaltjes: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het koperspiraaltje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het hormoonspiraaltje</a:t>
            </a:r>
          </a:p>
        </p:txBody>
      </p:sp>
    </p:spTree>
    <p:extLst>
      <p:ext uri="{BB962C8B-B14F-4D97-AF65-F5344CB8AC3E}">
        <p14:creationId xmlns:p14="http://schemas.microsoft.com/office/powerpoint/2010/main" val="137600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inhoud 2"/>
          <p:cNvSpPr>
            <a:spLocks noGrp="1"/>
          </p:cNvSpPr>
          <p:nvPr>
            <p:ph idx="1"/>
          </p:nvPr>
        </p:nvSpPr>
        <p:spPr>
          <a:xfrm>
            <a:off x="1481138" y="2117725"/>
            <a:ext cx="6510337" cy="32956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anticonceptiepleister (</a:t>
            </a:r>
            <a:r>
              <a:rPr lang="nl-NL" sz="1400" dirty="0" err="1" smtClean="0">
                <a:latin typeface="Arial" charset="0"/>
                <a:cs typeface="Arial" charset="0"/>
              </a:rPr>
              <a:t>Evra</a:t>
            </a:r>
            <a:r>
              <a:rPr lang="nl-NL" sz="1400" dirty="0" smtClean="0">
                <a:latin typeface="Arial" charset="0"/>
                <a:cs typeface="Arial" charset="0"/>
              </a:rPr>
              <a:t>)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d</a:t>
            </a:r>
            <a:r>
              <a:rPr lang="nl-NL" sz="1400" dirty="0" smtClean="0">
                <a:latin typeface="Arial" charset="0"/>
                <a:cs typeface="Arial" charset="0"/>
              </a:rPr>
              <a:t>unne pleister van 4,5 bij 4,5 centimeter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>
                <a:latin typeface="Arial" charset="0"/>
                <a:cs typeface="Arial" charset="0"/>
              </a:rPr>
              <a:t>e</a:t>
            </a:r>
            <a:r>
              <a:rPr lang="nl-NL" sz="1400" dirty="0" smtClean="0">
                <a:latin typeface="Arial" charset="0"/>
                <a:cs typeface="Arial" charset="0"/>
              </a:rPr>
              <a:t>venveel hormonen als lichte pil</a:t>
            </a:r>
          </a:p>
          <a:p>
            <a:pPr marL="0" indent="0" eaLnBrk="1" hangingPunct="1">
              <a:buFont typeface="Arial" charset="0"/>
              <a:buNone/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2050052"/>
            <a:ext cx="6718300" cy="34893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spiraaltje wordt in de baarmoeder ingebracht.</a:t>
            </a:r>
          </a:p>
          <a:p>
            <a:pPr mar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koper zorgt ervoor dat zaadcellen gedood worden, zodat er geen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bevruchting kan plaatsvinden.</a:t>
            </a:r>
          </a:p>
          <a:p>
            <a:pPr mar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beschermt 5 tot 10 jaar (dit hangt af van welke soort je neemt).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spiraaltje is even betrouwbaar als de pil.</a:t>
            </a:r>
          </a:p>
        </p:txBody>
      </p:sp>
    </p:spTree>
    <p:extLst>
      <p:ext uri="{BB962C8B-B14F-4D97-AF65-F5344CB8AC3E}">
        <p14:creationId xmlns:p14="http://schemas.microsoft.com/office/powerpoint/2010/main" val="31342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2095500"/>
            <a:ext cx="6510337" cy="34036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haalt een recept bij de huisarts of gynaecoloog.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Daarmee haal je het spiraaltje op bij de apotheek.</a:t>
            </a:r>
          </a:p>
          <a:p>
            <a:pPr marL="0" indent="0" eaLnBrk="1" hangingPunct="1"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(huis)arts brengt het spiraaltje in (en haalt het er later ook weer uit).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79880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08188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i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er maar 1x in de 5 tot 10 jaar aan te denken.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het spiraaltje niet vergeten.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werkt ook bij overgeven en diarree.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Er zitten geen hormonen in.</a:t>
            </a:r>
            <a:r>
              <a:rPr lang="nl-NL" sz="18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3338" y="2082800"/>
            <a:ext cx="7108825" cy="32321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de ongesteldheid niet uitstellen of plannen.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ongesteldheid kan langer duren en er kan meer bloedverlies zijn.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Is dit een probleem?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r>
              <a:rPr lang="nl-NL" sz="1600" dirty="0" smtClean="0">
                <a:latin typeface="Arial" charset="0"/>
                <a:cs typeface="Arial" charset="0"/>
              </a:rPr>
              <a:t>     </a:t>
            </a:r>
            <a:r>
              <a:rPr lang="nl-NL" sz="1400" dirty="0" smtClean="0">
                <a:latin typeface="Arial" charset="0"/>
                <a:cs typeface="Arial" charset="0"/>
              </a:rPr>
              <a:t>Kies dan een ander betrouwbaar anticonceptiemiddel.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1887855"/>
            <a:ext cx="6804025" cy="3685631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inbrengen kan pijnlijk zijn en de eerste periode kun je last hebben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van krampen.</a:t>
            </a:r>
          </a:p>
          <a:p>
            <a:pPr marL="0" indent="0" eaLnBrk="1" hangingPunct="1"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Heb je liever een vrouwelijke arts? Zeg dat dan als je een afspraak maakt.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</a:t>
            </a: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Vraag iemand om mee te gaan naar de (huis)arts als je het fijner vindt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om niet alleen te gaan.	</a:t>
            </a:r>
            <a:r>
              <a:rPr lang="nl-NL" sz="1500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9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228850"/>
            <a:ext cx="6510337" cy="31972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Er zijn verschillende soorten koperspiraaltjes. Overleg met je huisarts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of Sense welke het beste bij jou past.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een spiraaltje beschermt je niet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tegen soa’s. 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Naar </a:t>
            </a:r>
            <a:r>
              <a:rPr lang="nl-NL" sz="1200" i="1" dirty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het overzicht</a:t>
            </a:r>
            <a:endParaRPr lang="nl-NL" sz="12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8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rmoonspiraaltje-267-px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" r="20787"/>
          <a:stretch>
            <a:fillRect/>
          </a:stretch>
        </p:blipFill>
        <p:spPr bwMode="auto">
          <a:xfrm>
            <a:off x="2856412" y="2451872"/>
            <a:ext cx="3709987" cy="240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1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2022475"/>
            <a:ext cx="6510337" cy="330542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dirty="0" smtClean="0">
                <a:latin typeface="Arial"/>
                <a:cs typeface="Arial"/>
              </a:rPr>
              <a:t> </a:t>
            </a:r>
            <a:r>
              <a:rPr lang="nl-NL" sz="1800" b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i="1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een hormoonspiraaltje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400" dirty="0">
                <a:latin typeface="Arial"/>
                <a:cs typeface="Arial"/>
              </a:rPr>
              <a:t>e</a:t>
            </a:r>
            <a:r>
              <a:rPr lang="nl-NL" sz="1400" dirty="0" smtClean="0">
                <a:latin typeface="Arial"/>
                <a:cs typeface="Arial"/>
              </a:rPr>
              <a:t>r zijn twee soorten spiraaltjes: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 smtClean="0">
                <a:latin typeface="Arial"/>
                <a:cs typeface="Arial"/>
              </a:rPr>
              <a:t>het hormoonspiraaltje</a:t>
            </a:r>
          </a:p>
          <a:p>
            <a:pPr marL="914400" lvl="2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>
                <a:latin typeface="Arial"/>
                <a:cs typeface="Arial"/>
              </a:rPr>
              <a:t>h</a:t>
            </a:r>
            <a:r>
              <a:rPr lang="nl-NL" sz="1400" dirty="0" smtClean="0">
                <a:latin typeface="Arial"/>
                <a:cs typeface="Arial"/>
              </a:rPr>
              <a:t>et koperspiraaltje</a:t>
            </a:r>
            <a:endParaRPr lang="nl-NL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36750"/>
            <a:ext cx="6961188" cy="36099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Het spiraaltje wordt in de baarmoeder ingebracht.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r>
              <a:rPr lang="nl-NL" sz="1400" dirty="0" smtClean="0">
                <a:latin typeface="Arial" charset="0"/>
                <a:cs typeface="Arial" charset="0"/>
              </a:rPr>
              <a:t>De hormonen in het spiraaltje zorgen ervoor dat: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er geen eicel rijpt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er geen eisprong is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en een bevruchte eicel niet kan innestelen in de baarmoeder.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</a:rPr>
              <a:t>Het spiraaltje werkt plaatselijk. Daarom zijn er minder hormonen nodig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  dan in de pil; toch is het spiraaltje betrouwbaarder dan de pil.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</a:rPr>
              <a:t>Het beschermt 5 jaar.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68589"/>
            <a:ext cx="6510338" cy="30130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  <a:r>
              <a:rPr lang="nl-NL" sz="3000" dirty="0" smtClean="0">
                <a:latin typeface="Arial" charset="0"/>
                <a:cs typeface="Arial" charset="0"/>
              </a:rPr>
              <a:t/>
            </a:r>
            <a:br>
              <a:rPr lang="nl-NL" sz="30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haalt een recept bij de huisarts of gynaecoloog.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Daarmee haal je het spiraaltje op bij de apotheek.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8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(huis)arts brengt het spiraaltje in en haalt het er ook weer uit.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/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8113" y="2206625"/>
            <a:ext cx="6510337" cy="32797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b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De pleister geeft een week lang kleine beetjes hormonen af.</a:t>
            </a:r>
            <a:endParaRPr lang="nl-NL" sz="1400" dirty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700" dirty="0" smtClean="0">
                <a:latin typeface="Arial"/>
                <a:cs typeface="Arial"/>
              </a:rPr>
              <a:t> </a:t>
            </a:r>
            <a:r>
              <a:rPr lang="nl-NL" sz="2000" dirty="0" smtClean="0">
                <a:latin typeface="Arial"/>
                <a:cs typeface="Arial"/>
              </a:rPr>
              <a:t> </a:t>
            </a: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latin typeface="Arial"/>
                <a:cs typeface="Arial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Deze hormonen zorgen dat er geen eisprong is.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600" dirty="0" smtClean="0">
              <a:latin typeface="Arial"/>
              <a:cs typeface="Arial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latin typeface="Arial"/>
                <a:cs typeface="Arial"/>
              </a:rPr>
              <a:t>  </a:t>
            </a:r>
            <a:r>
              <a:rPr lang="nl-NL" sz="1400" dirty="0" smtClean="0">
                <a:latin typeface="Arial"/>
                <a:cs typeface="Arial"/>
              </a:rPr>
              <a:t>Zonder eisprong kun je niet zwanger worden.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6750"/>
            <a:ext cx="6864350" cy="357346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Voordelen?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10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hoeft er maar 1x in de 5 jaar aan te denken.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het spiraaltje niet vergeten.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werkt ook bij overgeven en diarree.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De ongesteldheid is meestal korter en lichter en doet minder pijn; 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 soms blijft het helemaal weg.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Er zitten minder hormonen in dan in de pil én de hormonen werken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plaatselijk, daardoor maar een hele kleine kans op bijwerkingen.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  <a:endParaRPr lang="nl-NL" sz="1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1876425"/>
            <a:ext cx="6510337" cy="348773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inbrengen kan pijnlijk zijn en de eerste periode kun je last hebben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van krampen.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de ongesteldheid niet uitstellen of plannen.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tussendoor bloedverlies hebben.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3"/>
              </a:buBlip>
            </a:pPr>
            <a:r>
              <a:rPr lang="nl-NL" sz="16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Als </a:t>
            </a:r>
            <a:r>
              <a:rPr lang="nl-NL" sz="1400" dirty="0" smtClean="0">
                <a:latin typeface="Arial" charset="0"/>
                <a:cs typeface="Arial" charset="0"/>
              </a:rPr>
              <a:t>dit een probleem is, kies dan een ander betrouwbaar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anticonceptiemiddel.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52550" y="1825625"/>
            <a:ext cx="7035800" cy="3659188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Er zijn verschillende soorten hormoonspiraaltjes: overleg met je huisarts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of Sense welke het beste bij jou past.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Heb je liever een vrouwelijke arts? Vraag het dan als je een afspraak maakt.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Vraag iemand om mee te gaan naar de (huis)arts als je het fijner vindt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om niet alleen te gaan.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een spiraaltje beschermt niet tegen soa’s.</a:t>
            </a:r>
            <a:r>
              <a:rPr lang="nl-NL" sz="1900" dirty="0" smtClean="0">
                <a:latin typeface="Arial" charset="0"/>
                <a:cs typeface="Arial" charset="0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228850"/>
            <a:ext cx="6510337" cy="31972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b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Er zijn ook kleinere spiraaltjes voor vrouwen die nog geen kinderen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hebben gekregen.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Je kunt een spiraaltje niet voelen, ook niet tijdens seks.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Een spiraaltje kan niet op het hoofd van een baby naar buiten komen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1500" dirty="0"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</a:rPr>
              <a:t>    </a:t>
            </a:r>
            <a:r>
              <a:rPr lang="nl-NL" sz="1500" dirty="0"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 charset="0"/>
                <a:cs typeface="Arial" charset="0"/>
              </a:rPr>
              <a:t>bij de geboorte.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2100" dirty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Een spiraaltje kan niet roesten.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r>
              <a:rPr lang="nl-NL" sz="18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								</a:t>
            </a:r>
            <a:r>
              <a:rPr lang="nl-NL" sz="1200" i="1" dirty="0" smtClean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Naar </a:t>
            </a:r>
            <a:r>
              <a:rPr lang="nl-NL" sz="1200" i="1" dirty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het overzicht</a:t>
            </a:r>
            <a:endParaRPr lang="nl-NL" sz="12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10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5" descr="pil"/>
          <p:cNvPicPr>
            <a:picLocks noChangeAspect="1" noChangeArrowheads="1"/>
          </p:cNvPicPr>
          <p:nvPr/>
        </p:nvPicPr>
        <p:blipFill>
          <a:blip r:embed="rId2"/>
          <a:srcRect b="17734"/>
          <a:stretch>
            <a:fillRect/>
          </a:stretch>
        </p:blipFill>
        <p:spPr bwMode="auto">
          <a:xfrm>
            <a:off x="2598738" y="2590800"/>
            <a:ext cx="4356100" cy="238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8738" y="1863725"/>
            <a:ext cx="6778625" cy="34639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b="1" dirty="0" smtClean="0">
                <a:latin typeface="Arial"/>
                <a:cs typeface="Arial"/>
              </a:rPr>
              <a:t>Wat is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8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de pil: een klein pilletje met hormonen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6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er zijn veel verschillende soorten pillen: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 smtClean="0">
                <a:latin typeface="Arial"/>
                <a:cs typeface="Arial"/>
              </a:rPr>
              <a:t>met meer en minder hormonen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 smtClean="0">
                <a:latin typeface="Arial"/>
                <a:cs typeface="Arial"/>
              </a:rPr>
              <a:t>met één soort pil in een strip (</a:t>
            </a:r>
            <a:r>
              <a:rPr lang="nl-NL" sz="1400" dirty="0" err="1" smtClean="0">
                <a:latin typeface="Arial"/>
                <a:cs typeface="Arial"/>
              </a:rPr>
              <a:t>eenfase</a:t>
            </a:r>
            <a:r>
              <a:rPr lang="nl-NL" sz="1400" dirty="0" smtClean="0">
                <a:latin typeface="Arial"/>
                <a:cs typeface="Arial"/>
              </a:rPr>
              <a:t> pil), of met verschillende soorten pillen in een strip (</a:t>
            </a:r>
            <a:r>
              <a:rPr lang="nl-NL" sz="1400" dirty="0" err="1" smtClean="0">
                <a:latin typeface="Arial"/>
                <a:cs typeface="Arial"/>
              </a:rPr>
              <a:t>meerfase</a:t>
            </a:r>
            <a:r>
              <a:rPr lang="nl-NL" sz="1400" dirty="0" smtClean="0">
                <a:latin typeface="Arial"/>
                <a:cs typeface="Arial"/>
              </a:rPr>
              <a:t> pil)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>
                <a:latin typeface="Arial"/>
                <a:cs typeface="Arial"/>
              </a:rPr>
              <a:t>m</a:t>
            </a:r>
            <a:r>
              <a:rPr lang="nl-NL" sz="1400" dirty="0" smtClean="0">
                <a:latin typeface="Arial"/>
                <a:cs typeface="Arial"/>
              </a:rPr>
              <a:t>et of zonder </a:t>
            </a:r>
            <a:r>
              <a:rPr lang="nl-NL" sz="1400" dirty="0" err="1" smtClean="0">
                <a:latin typeface="Arial"/>
                <a:cs typeface="Arial"/>
              </a:rPr>
              <a:t>stopweek</a:t>
            </a:r>
            <a:endParaRPr lang="nl-NL" sz="1400" dirty="0" smtClean="0">
              <a:latin typeface="Arial"/>
              <a:cs typeface="Arial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800" dirty="0" smtClean="0"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1400" dirty="0" smtClean="0">
                <a:latin typeface="Arial"/>
                <a:cs typeface="Arial"/>
              </a:rPr>
              <a:t>de meeste pillen bevatten twee soorten hormonen (combinatiepil)	</a:t>
            </a:r>
            <a:endParaRPr lang="nl-NL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77752"/>
            <a:ext cx="6864350" cy="35020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pil geeft hormonen aan het lichaam af.</a:t>
            </a: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hormonen zorgen ervoor dat je niet zwanger wordt:                          </a:t>
            </a:r>
          </a:p>
          <a:p>
            <a:pPr marL="0" indent="0" eaLnBrk="1" hangingPunct="1"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er komt geen eisprong en een bevrucht eitje kan moeilijker innestelen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in de baarmoeder.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Ook in de stopweek ben je beschermd tegen zwangerschap.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pil is bij goed gebruik heel betrouwbaar.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5713" y="2220142"/>
            <a:ext cx="6864350" cy="3005001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Slik de pil elke dag op een vast tijdstip, behalve in de stopweek. </a:t>
            </a:r>
            <a:r>
              <a:rPr lang="nl-NL" sz="1600" dirty="0" smtClean="0">
                <a:latin typeface="Arial" charset="0"/>
                <a:cs typeface="Arial" charset="0"/>
              </a:rPr>
              <a:t>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Stop nooit langer dan 7 dagen.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Sommige pillen hebben geen stopweek, dan slik je de pil elke dag.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/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91191"/>
            <a:ext cx="6851650" cy="43132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eerste recept haal je bij de huisarts of het Sense spreekuur.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Daarmee kun je de pil ophalen bij de apotheek.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Voor herhaalrecepten kun je zelf naar de apotheek gaan.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2117725"/>
            <a:ext cx="6510337" cy="3344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weet wanneer je ongesteld wordt.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</a:t>
            </a:r>
            <a:r>
              <a:rPr lang="nl-NL" sz="1400" dirty="0">
                <a:solidFill>
                  <a:prstClr val="black"/>
                </a:solidFill>
                <a:latin typeface="Arial" charset="0"/>
                <a:cs typeface="Arial" charset="0"/>
              </a:rPr>
              <a:t>bij de meeste pillen </a:t>
            </a:r>
            <a:r>
              <a:rPr lang="nl-NL" sz="1400" dirty="0" smtClean="0">
                <a:latin typeface="Arial" charset="0"/>
                <a:cs typeface="Arial" charset="0"/>
              </a:rPr>
              <a:t>de menstruatie uitstellen door de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stopweek over te slaan of in te korten.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Vaak minder pijn tijdens de menstruatie.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Soms minder last van puistjes.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jdelijke aanduiding voor inhoud 2"/>
          <p:cNvSpPr>
            <a:spLocks noGrp="1"/>
          </p:cNvSpPr>
          <p:nvPr>
            <p:ph idx="1"/>
          </p:nvPr>
        </p:nvSpPr>
        <p:spPr>
          <a:xfrm>
            <a:off x="1423761" y="2814638"/>
            <a:ext cx="6510338" cy="2233612"/>
          </a:xfrm>
        </p:spPr>
        <p:txBody>
          <a:bodyPr/>
          <a:lstStyle/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plakt één keer per week een nieuwe pleister op een schoon 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droog onbeschadigd stukje huid (niet op borsten en bovenbenen).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doet dit 3 weken achter elkaar.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vierde week is de stopweek: je wordt dan ongesteld.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In deze week blijf je wel beschermd tegen zwangerschap.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  <p:sp>
        <p:nvSpPr>
          <p:cNvPr id="17414" name="Tekstvak 1"/>
          <p:cNvSpPr txBox="1">
            <a:spLocks noChangeArrowheads="1"/>
          </p:cNvSpPr>
          <p:nvPr/>
        </p:nvSpPr>
        <p:spPr bwMode="auto">
          <a:xfrm>
            <a:off x="1265238" y="2047875"/>
            <a:ext cx="5049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 dirty="0"/>
              <a:t>Hoe gebruik je het? </a:t>
            </a:r>
          </a:p>
        </p:txBody>
      </p:sp>
      <p:sp>
        <p:nvSpPr>
          <p:cNvPr id="2" name="Rechthoek 1"/>
          <p:cNvSpPr/>
          <p:nvPr/>
        </p:nvSpPr>
        <p:spPr>
          <a:xfrm>
            <a:off x="2286000" y="310583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Bef>
                <a:spcPct val="20000"/>
              </a:spcBef>
            </a:pPr>
            <a:r>
              <a:rPr lang="nl-NL" sz="2000" dirty="0">
                <a:solidFill>
                  <a:prstClr val="black"/>
                </a:solidFill>
              </a:rPr>
              <a:t>	</a:t>
            </a:r>
            <a:endParaRPr lang="nl-NL" sz="2000" b="1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140947"/>
            <a:ext cx="6754177" cy="3644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moet er elke dag aan denken.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Neem de pil op een vast moment; bv. voor tanden poetsen, lenzen uitdoen.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Leg de pil op een plek waar je het vanzelf ziet.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Zet de wekker van je telefoon.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Gebruik een app of sms-service, bv. van de apotheek.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Vraag je vriend(in) je te helpen herinneren.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Zorg dat je altijd een strip bij je hebt.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Pil vergeten? Kijk in de bijsluiter wat je moet doen.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12938"/>
            <a:ext cx="6864350" cy="367030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Soms bijwerkingen, zoals hoofdpijn en gespannen borsten.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Deze klachten gaan meestal vanzelf over binnen 3 maanden;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je lichaam moet wennen; blijf de pil gewoon slikken.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Gaat het niet over? Overleg dan met je huisarts, misschien past een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andere pil of een ander anticonceptiemiddel beter bij je.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jdelijke aanduiding voor inhoud 2"/>
          <p:cNvSpPr>
            <a:spLocks noGrp="1"/>
          </p:cNvSpPr>
          <p:nvPr>
            <p:ph idx="1"/>
          </p:nvPr>
        </p:nvSpPr>
        <p:spPr>
          <a:xfrm>
            <a:off x="1425258" y="2064022"/>
            <a:ext cx="6767512" cy="35369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werkt niet goed bij overgeven en diarree en bij sommige antibiotica,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omdat de hormonen dan niet of minder goed worden opgenomen in het bloed.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Kijk in de bijsluiter van je pil wat je moet doen. Want dat hangt af van welke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pil je gebruikt, in welke fase van je strip je bent en of je seks hebt gehad.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Als je twijfelt: overleg met je huisarts of apotheek.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Bij gebruik van antibiotica: overleg met je huisarts of apotheek.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700" dirty="0" smtClean="0">
                <a:latin typeface="Arial" charset="0"/>
                <a:cs typeface="Arial" charset="0"/>
              </a:rPr>
              <a:t/>
            </a:r>
            <a:br>
              <a:rPr lang="nl-NL" sz="1700" dirty="0" smtClean="0">
                <a:latin typeface="Arial" charset="0"/>
                <a:cs typeface="Arial" charset="0"/>
              </a:rPr>
            </a:br>
            <a:endParaRPr lang="nl-NL" sz="2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7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1561" y="2064022"/>
            <a:ext cx="6729413" cy="3598863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Meer tips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Kijk in de bijsluiter hoe je de pil precies moet gebruiken.</a:t>
            </a:r>
          </a:p>
          <a:p>
            <a:pPr marL="0" indent="0" eaLnBrk="1" hangingPunct="1"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Zet in je agenda of mobiel wanneer je weer naar de apotheek moet voor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nieuwe pillen.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de pil beschermt niet tegen soa’s.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jdelijke aanduiding voor inhoud 2"/>
          <p:cNvSpPr>
            <a:spLocks noGrp="1"/>
          </p:cNvSpPr>
          <p:nvPr>
            <p:ph idx="1"/>
          </p:nvPr>
        </p:nvSpPr>
        <p:spPr>
          <a:xfrm>
            <a:off x="1425575" y="2144713"/>
            <a:ext cx="6510338" cy="32686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Wist je dat?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wordt niet dikker van de pil; wel kun je in het begin wat meer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 vocht vasthouden, maar dat gaat vanzelf over.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							</a:t>
            </a:r>
            <a:r>
              <a:rPr lang="nl-NL" sz="12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200" dirty="0">
                <a:latin typeface="Arial" charset="0"/>
                <a:cs typeface="Arial" charset="0"/>
              </a:rPr>
              <a:t> </a:t>
            </a:r>
            <a:r>
              <a:rPr lang="nl-NL" sz="1200" dirty="0" smtClean="0">
                <a:latin typeface="Arial" charset="0"/>
                <a:cs typeface="Arial" charset="0"/>
              </a:rPr>
              <a:t>		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dirty="0" smtClean="0">
                <a:latin typeface="Arial" charset="0"/>
                <a:cs typeface="Arial" charset="0"/>
              </a:rPr>
              <a:t>										</a:t>
            </a:r>
            <a:r>
              <a:rPr lang="nl-NL" sz="1200" dirty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Naar het overzicht</a:t>
            </a:r>
            <a:endParaRPr lang="nl-NL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26" y="2595881"/>
            <a:ext cx="2742111" cy="1828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2088" y="2071688"/>
            <a:ext cx="6510337" cy="328136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24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prikpil</a:t>
            </a:r>
          </a:p>
          <a:p>
            <a:pPr marL="0" indent="0" eaLnBrk="1" hangingPunct="1">
              <a:buFont typeface="Arial" charset="0"/>
              <a:buNone/>
            </a:pPr>
            <a:endParaRPr lang="nl-NL" sz="16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dit is geen pil, maar een prik met hormonen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095500"/>
            <a:ext cx="6510338" cy="3451225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krijgt 1x per 12 weken een injectie in je bil, arm of buik.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hormonen komen langzaam vrij.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hormonen remmen de eisprong en zorgen dat sperma niet tot het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baarmoederslijmvlies kan doordringen; daardoor kun je niet zwanger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worden.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Is even betrouwbaar als de pil.</a:t>
            </a: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74788" y="1998663"/>
            <a:ext cx="6510337" cy="33416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Haal een recept bij je huisarts of gynaecoloog.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Haal met dit recept de prikpil op bij de apotheek.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(huis)arts geeft je de prikpil.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8275" y="1973263"/>
            <a:ext cx="6510338" cy="352583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er niet elke dag aan te denken.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Werkt ook bij diarree en overgeven.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wordt minder vaak ongesteld, na een jaar houdt de menstruatie </a:t>
            </a:r>
          </a:p>
          <a:p>
            <a:pPr marL="0" indent="0" eaLnBrk="1" hangingPunct="1"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meestal helemaal op (komt terug na stoppen met de prikpil).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het ongemerkt gebruiken.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jdelijke aanduiding voor inhoud 2"/>
          <p:cNvSpPr>
            <a:spLocks noGrp="1"/>
          </p:cNvSpPr>
          <p:nvPr>
            <p:ph idx="1"/>
          </p:nvPr>
        </p:nvSpPr>
        <p:spPr>
          <a:xfrm>
            <a:off x="1336675" y="2109788"/>
            <a:ext cx="6999288" cy="31829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2400" b="1" i="1" dirty="0" smtClean="0">
                <a:latin typeface="Arial" charset="0"/>
                <a:cs typeface="Arial" charset="0"/>
              </a:rPr>
              <a:t> </a:t>
            </a: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lvl="0" indent="0" eaLnBrk="1" fontAlgn="auto" hangingPunct="1">
              <a:spcAft>
                <a:spcPts val="0"/>
              </a:spcAft>
              <a:buNone/>
              <a:defRPr/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7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nl-NL" sz="1700" dirty="0" smtClean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Het eerste recept haal je bij je huisarts of Sense.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9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Met dit recept haal je de pleisters op bij de apotheek.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14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9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Herhaalrecepten kun je daarna zelf bij de apotheek ophalen.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1763" y="1938338"/>
            <a:ext cx="6510337" cy="359727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moet 1x per drie maanden naar de huisarts.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Zet in je agenda of telefoon wanneer je de volgende prik moet halen,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zodat je beschermd blijft.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Nieuwe prik vergeten te halen?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Overleg met je huisarts of apotheek.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Doe een zwangerschapstest.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1400" dirty="0" smtClean="0">
                <a:latin typeface="Arial" charset="0"/>
                <a:cs typeface="Arial" charset="0"/>
              </a:rPr>
              <a:t>Haal zo snel mogelijk een nieuwe prik.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63357" y="1956799"/>
            <a:ext cx="6931705" cy="3118983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900" b="1" dirty="0" smtClean="0">
                <a:latin typeface="Arial" charset="0"/>
                <a:cs typeface="Arial" charset="0"/>
              </a:rPr>
              <a:t>Nadelen</a:t>
            </a:r>
          </a:p>
          <a:p>
            <a:pPr marL="0" indent="0" eaLnBrk="1" hangingPunct="1">
              <a:buFont typeface="Arial" charset="0"/>
              <a:buNone/>
            </a:pP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De hormonen blijven 3 maanden in je lichaam; je kunt dus niet gelijk stoppen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 als je bijwerkingen hebt.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Je kunt tussentijds bloedverlies hebben.</a:t>
            </a:r>
          </a:p>
          <a:p>
            <a:pPr marL="0" indent="0" eaLnBrk="1" hangingPunct="1">
              <a:buFont typeface="Arial" charset="0"/>
              <a:buNone/>
            </a:pPr>
            <a:endParaRPr lang="nl-NL" sz="9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Na stoppen met de prikpil kan het 1 jaar duren voor je weer vruchtbaar bent.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     </a:t>
            </a:r>
            <a:endParaRPr lang="nl-NL" sz="9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900" b="1" dirty="0" smtClean="0">
                <a:latin typeface="Arial" charset="0"/>
                <a:cs typeface="Arial" charset="0"/>
              </a:rPr>
              <a:t>Tip?</a:t>
            </a:r>
          </a:p>
          <a:p>
            <a:pPr marL="0" indent="0" eaLnBrk="1" hangingPunct="1">
              <a:buFont typeface="Arial" charset="0"/>
              <a:buBlip>
                <a:blip r:embed="rId3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 charset="0"/>
                <a:cs typeface="Arial" charset="0"/>
              </a:rPr>
              <a:t>Is dit een probleem? Kies dan een ander betrouwbaar anticonceptiemiddel.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65250" y="2192972"/>
            <a:ext cx="6510338" cy="286670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Nog een tip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Gebruik óók een condoom, want de prikpil beschermt je niet tegen soa’s.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5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r>
              <a:rPr lang="nl-NL" sz="1900" dirty="0" smtClean="0">
                <a:latin typeface="Arial" charset="0"/>
                <a:cs typeface="Arial" charset="0"/>
              </a:rPr>
              <a:t>																				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>									</a:t>
            </a:r>
            <a:r>
              <a:rPr lang="nl-NL" sz="1200" i="1" dirty="0" smtClean="0">
                <a:latin typeface="Arial" charset="0"/>
                <a:cs typeface="Arial" charset="0"/>
              </a:rPr>
              <a:t>	</a:t>
            </a:r>
            <a:r>
              <a:rPr lang="nl-NL" sz="1200" i="1" dirty="0" smtClean="0">
                <a:latin typeface="Arial" charset="0"/>
                <a:cs typeface="Arial" charset="0"/>
                <a:hlinkClick r:id="" action="ppaction://hlinkshowjump?jump=firstslide"/>
              </a:rPr>
              <a:t>Naar het overzicht</a:t>
            </a: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Nieuw-condoom-voor-betere-bloedst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00338"/>
            <a:ext cx="34194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7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jdelijke aanduiding voor inhoud 2"/>
          <p:cNvSpPr>
            <a:spLocks noGrp="1"/>
          </p:cNvSpPr>
          <p:nvPr>
            <p:ph idx="1"/>
          </p:nvPr>
        </p:nvSpPr>
        <p:spPr>
          <a:xfrm>
            <a:off x="1421013" y="2262369"/>
            <a:ext cx="6853872" cy="2805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  <a:r>
              <a:rPr lang="nl-NL" sz="18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       </a:t>
            </a: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endParaRPr lang="nl-NL" sz="2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Een condoom is een elastisch hoesje, meestal van dun rubber (latex).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44457" y="2190298"/>
            <a:ext cx="6476137" cy="3104513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600" b="1" dirty="0" smtClean="0">
                <a:latin typeface="Arial" charset="0"/>
                <a:cs typeface="Arial" charset="0"/>
              </a:rPr>
              <a:t>Hoe werkt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900" dirty="0" smtClean="0">
                <a:latin typeface="Arial" charset="0"/>
                <a:cs typeface="Arial" charset="0"/>
              </a:rPr>
              <a:t>		</a:t>
            </a:r>
            <a:r>
              <a:rPr lang="nl-NL" sz="2900" dirty="0">
                <a:latin typeface="Arial" charset="0"/>
                <a:cs typeface="Arial" charset="0"/>
              </a:rPr>
              <a:t>	</a:t>
            </a:r>
            <a:endParaRPr lang="nl-NL" sz="29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2000" dirty="0" smtClean="0">
                <a:latin typeface="Arial" charset="0"/>
                <a:cs typeface="Arial" charset="0"/>
              </a:rPr>
              <a:t>Het condoom wordt om de stijve penis gedaan.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900" dirty="0">
                <a:latin typeface="Arial" charset="0"/>
                <a:cs typeface="Arial" charset="0"/>
              </a:rPr>
              <a:t>		</a:t>
            </a:r>
            <a:endParaRPr lang="nl-NL" sz="29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2000" dirty="0" smtClean="0">
                <a:latin typeface="Arial" charset="0"/>
                <a:cs typeface="Arial" charset="0"/>
              </a:rPr>
              <a:t>Als de man klaarkomt, vangt het condoom het sperma op.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900" dirty="0">
                <a:latin typeface="Arial" charset="0"/>
                <a:cs typeface="Arial" charset="0"/>
              </a:rPr>
              <a:t>		</a:t>
            </a:r>
            <a:endParaRPr lang="nl-NL" sz="29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900" dirty="0" smtClean="0">
                <a:latin typeface="Arial" charset="0"/>
                <a:cs typeface="Arial" charset="0"/>
              </a:rPr>
              <a:t>   </a:t>
            </a:r>
            <a:r>
              <a:rPr lang="nl-NL" sz="2000" dirty="0" smtClean="0">
                <a:latin typeface="Arial" charset="0"/>
                <a:cs typeface="Arial" charset="0"/>
              </a:rPr>
              <a:t>Het sperma kan niet in de vagina en baarmoeder komen;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       het condoom beschermt zo tegen zwangerschap én soa’s.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900" dirty="0" smtClean="0">
                <a:latin typeface="Arial" charset="0"/>
                <a:cs typeface="Arial" charset="0"/>
              </a:rPr>
              <a:t>	</a:t>
            </a:r>
            <a:r>
              <a:rPr lang="nl-NL" sz="2900" dirty="0">
                <a:latin typeface="Arial" charset="0"/>
                <a:cs typeface="Arial" charset="0"/>
              </a:rPr>
              <a:t>		</a:t>
            </a:r>
            <a:endParaRPr lang="nl-NL" sz="29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9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900" dirty="0">
                <a:latin typeface="Arial" charset="0"/>
                <a:cs typeface="Arial" charset="0"/>
              </a:rPr>
              <a:t> </a:t>
            </a:r>
            <a:r>
              <a:rPr lang="nl-NL" sz="2900" dirty="0" smtClean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Is alleen betrouwbaar als het op de juiste manier gebruikt wordt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     bij elke geslachtsgemeenschap (ook tijdens menstruatie).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100" dirty="0" smtClean="0">
                <a:latin typeface="Arial" charset="0"/>
                <a:cs typeface="Arial" charset="0"/>
              </a:rPr>
              <a:t/>
            </a:r>
            <a:br>
              <a:rPr lang="nl-NL" sz="1100" dirty="0" smtClean="0">
                <a:latin typeface="Arial" charset="0"/>
                <a:cs typeface="Arial" charset="0"/>
              </a:rPr>
            </a:b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7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69988" y="1854200"/>
            <a:ext cx="6962775" cy="36195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100" b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2200" b="1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-   Wacht </a:t>
            </a:r>
            <a:r>
              <a:rPr lang="nl-NL" sz="1400" dirty="0">
                <a:latin typeface="Arial" charset="0"/>
                <a:cs typeface="Arial" charset="0"/>
              </a:rPr>
              <a:t>met het condoom omdoen tot de penis </a:t>
            </a:r>
            <a:r>
              <a:rPr lang="nl-NL" sz="1400" dirty="0" smtClean="0">
                <a:latin typeface="Arial" charset="0"/>
                <a:cs typeface="Arial" charset="0"/>
              </a:rPr>
              <a:t>goed </a:t>
            </a:r>
            <a:r>
              <a:rPr lang="nl-NL" sz="1400" dirty="0">
                <a:latin typeface="Arial" charset="0"/>
                <a:cs typeface="Arial" charset="0"/>
              </a:rPr>
              <a:t>stijf </a:t>
            </a:r>
            <a:r>
              <a:rPr lang="nl-NL" sz="1400" dirty="0" smtClean="0">
                <a:latin typeface="Arial" charset="0"/>
                <a:cs typeface="Arial" charset="0"/>
              </a:rPr>
              <a:t>is.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-   Zorg </a:t>
            </a:r>
            <a:r>
              <a:rPr lang="nl-NL" sz="1400" dirty="0">
                <a:latin typeface="Arial" charset="0"/>
                <a:cs typeface="Arial" charset="0"/>
              </a:rPr>
              <a:t>dat de partner voldoende vochtig is, anders </a:t>
            </a:r>
            <a:r>
              <a:rPr lang="nl-NL" sz="1400" dirty="0" smtClean="0">
                <a:latin typeface="Arial" charset="0"/>
                <a:cs typeface="Arial" charset="0"/>
              </a:rPr>
              <a:t>kan </a:t>
            </a:r>
            <a:r>
              <a:rPr lang="nl-NL" sz="1400" dirty="0">
                <a:latin typeface="Arial" charset="0"/>
                <a:cs typeface="Arial" charset="0"/>
              </a:rPr>
              <a:t>het condoom </a:t>
            </a:r>
            <a:r>
              <a:rPr lang="nl-NL" sz="1400" dirty="0" smtClean="0">
                <a:latin typeface="Arial" charset="0"/>
                <a:cs typeface="Arial" charset="0"/>
              </a:rPr>
              <a:t>scheuren.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 Scheur de verpakking open en haal het condoom voorzichtig uit de verpakking.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 Zorg dat de rand van het condoom aan de buitenkant zit; knijp het topje van het condoom 	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dicht, zodat de lucht eruit gaat (anders kan het condoom scheuren).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 Plaats met je ene hand het condoom op de top van de stijve penis; rol met je andere hand het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condoom zo ver mogelijk af over de penis.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b="1" dirty="0" smtClean="0">
                <a:latin typeface="Arial" charset="0"/>
                <a:cs typeface="Arial" charset="0"/>
              </a:rPr>
              <a:t> -   </a:t>
            </a:r>
            <a:r>
              <a:rPr lang="nl-NL" sz="1400" dirty="0" smtClean="0">
                <a:latin typeface="Arial" charset="0"/>
                <a:cs typeface="Arial" charset="0"/>
              </a:rPr>
              <a:t>Gebruik </a:t>
            </a:r>
            <a:r>
              <a:rPr lang="nl-NL" sz="1400" dirty="0">
                <a:latin typeface="Arial" charset="0"/>
                <a:cs typeface="Arial" charset="0"/>
              </a:rPr>
              <a:t>bij anale seks veel glijmiddel op water- of </a:t>
            </a:r>
            <a:r>
              <a:rPr lang="nl-NL" sz="1400" dirty="0" smtClean="0">
                <a:latin typeface="Arial" charset="0"/>
                <a:cs typeface="Arial" charset="0"/>
              </a:rPr>
              <a:t>siliconenbasis.</a:t>
            </a:r>
            <a:endParaRPr lang="nl-NL" sz="14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  -   Haal na het klaarkomen de penis uit de vagina voordat hij weer slap wordt; houd de 	  	  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condoomrand bij het terugtrekken goed vast, zodat het condoom niet per ongeluk afglijdt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-   Leg een knoop in het condoom, doe het in een tissue en gooi het in de prullenbak (níet in de wc).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3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300" dirty="0">
                <a:latin typeface="Arial" charset="0"/>
                <a:cs typeface="Arial" charset="0"/>
              </a:rPr>
              <a:t> </a:t>
            </a:r>
            <a:r>
              <a:rPr lang="nl-NL" sz="1300" dirty="0" smtClean="0">
                <a:latin typeface="Arial" charset="0"/>
                <a:cs typeface="Arial" charset="0"/>
              </a:rPr>
              <a:t> </a:t>
            </a:r>
            <a:r>
              <a:rPr lang="nl-NL" sz="1300" b="1" dirty="0" smtClean="0">
                <a:latin typeface="Arial" charset="0"/>
                <a:cs typeface="Arial" charset="0"/>
              </a:rPr>
              <a:t>-</a:t>
            </a:r>
            <a:r>
              <a:rPr lang="nl-NL" sz="1300" dirty="0" smtClean="0">
                <a:latin typeface="Arial" charset="0"/>
                <a:cs typeface="Arial" charset="0"/>
              </a:rPr>
              <a:t>   </a:t>
            </a:r>
            <a:r>
              <a:rPr lang="nl-NL" sz="1400" dirty="0" smtClean="0">
                <a:latin typeface="Arial" charset="0"/>
                <a:cs typeface="Arial" charset="0"/>
              </a:rPr>
              <a:t>Gebruik een </a:t>
            </a:r>
            <a:r>
              <a:rPr lang="nl-NL" sz="1400" dirty="0">
                <a:latin typeface="Arial" charset="0"/>
                <a:cs typeface="Arial" charset="0"/>
              </a:rPr>
              <a:t>nieuw condoom </a:t>
            </a:r>
            <a:r>
              <a:rPr lang="nl-NL" sz="1400" dirty="0" smtClean="0">
                <a:latin typeface="Arial" charset="0"/>
                <a:cs typeface="Arial" charset="0"/>
              </a:rPr>
              <a:t>als </a:t>
            </a:r>
            <a:r>
              <a:rPr lang="nl-NL" sz="1400" dirty="0">
                <a:latin typeface="Arial" charset="0"/>
                <a:cs typeface="Arial" charset="0"/>
              </a:rPr>
              <a:t>je nog een keer wilt </a:t>
            </a:r>
            <a:r>
              <a:rPr lang="nl-NL" sz="1400" dirty="0" smtClean="0">
                <a:latin typeface="Arial" charset="0"/>
                <a:cs typeface="Arial" charset="0"/>
              </a:rPr>
              <a:t>vrijen.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0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01750" y="1879418"/>
            <a:ext cx="6509774" cy="3509446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dirty="0">
                <a:latin typeface="Arial"/>
                <a:cs typeface="Arial"/>
              </a:rPr>
              <a:t> </a:t>
            </a:r>
            <a:r>
              <a:rPr lang="nl-NL" sz="1800" b="1" dirty="0" smtClean="0">
                <a:latin typeface="Arial"/>
                <a:cs typeface="Arial"/>
              </a:rPr>
              <a:t>Instructiefilmpje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	</a:t>
            </a:r>
            <a:r>
              <a:rPr lang="nl-NL" sz="1600" dirty="0">
                <a:latin typeface="Arial"/>
                <a:cs typeface="Arial"/>
              </a:rPr>
              <a:t>	</a:t>
            </a:r>
            <a:endParaRPr lang="nl-NL" sz="16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600" dirty="0" smtClean="0">
                <a:latin typeface="Arial"/>
                <a:cs typeface="Arial"/>
              </a:rPr>
              <a:t>   </a:t>
            </a:r>
            <a:r>
              <a:rPr lang="nl-NL" sz="1400" dirty="0" smtClean="0">
                <a:latin typeface="Arial"/>
                <a:cs typeface="Arial"/>
              </a:rPr>
              <a:t>Bekijk voor een condoomdemonstratie het volgende filmpje:	</a:t>
            </a:r>
            <a:endParaRPr lang="nl-NL" sz="1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dirty="0" smtClean="0">
                <a:latin typeface="Arial"/>
                <a:cs typeface="Arial"/>
              </a:rPr>
              <a:t/>
            </a:r>
            <a:br>
              <a:rPr lang="nl-NL" sz="1400" dirty="0" smtClean="0">
                <a:latin typeface="Arial"/>
                <a:cs typeface="Arial"/>
              </a:rPr>
            </a:br>
            <a:endParaRPr lang="nl-NL" sz="1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5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05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  <a:hlinkClick r:id="rId2"/>
              </a:rPr>
              <a:t>                                                            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 smtClean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400" b="1" kern="0" dirty="0" smtClean="0">
                <a:ln w="0">
                  <a:solidFill>
                    <a:srgbClr val="FFFFFF"/>
                  </a:solidFill>
                  <a:prstDash val="solid"/>
                </a:ln>
                <a:latin typeface="Arial"/>
                <a:cs typeface="Arial"/>
              </a:rPr>
              <a:t> </a:t>
            </a:r>
            <a:endParaRPr lang="nl-NL" sz="1400" b="1" kern="0" dirty="0">
              <a:ln w="0">
                <a:solidFill>
                  <a:srgbClr val="FFFFFF"/>
                </a:solidFill>
                <a:prstDash val="solid"/>
              </a:ln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" name="Afbeelding 3">
            <a:hlinkClick r:id="rId3"/>
          </p:cNvPr>
          <p:cNvPicPr/>
          <p:nvPr/>
        </p:nvPicPr>
        <p:blipFill rotWithShape="1">
          <a:blip r:embed="rId4"/>
          <a:srcRect l="34501" t="34958" r="37254" b="36441"/>
          <a:stretch/>
        </p:blipFill>
        <p:spPr bwMode="auto">
          <a:xfrm>
            <a:off x="3324794" y="3333897"/>
            <a:ext cx="2463685" cy="15516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1245" y="1983859"/>
            <a:ext cx="6510337" cy="431165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b="1" dirty="0" smtClean="0">
                <a:latin typeface="Arial"/>
                <a:cs typeface="Arial"/>
              </a:rPr>
              <a:t>Waar haal je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Condooms kun je kopen bij:</a:t>
            </a:r>
            <a:r>
              <a:rPr lang="nl-NL" sz="1900" dirty="0" smtClean="0">
                <a:latin typeface="Arial"/>
                <a:cs typeface="Arial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500" dirty="0">
                <a:latin typeface="Arial"/>
                <a:cs typeface="Arial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supermarkten</a:t>
            </a: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100" dirty="0" smtClean="0">
                <a:latin typeface="Arial"/>
                <a:cs typeface="Arial"/>
              </a:rPr>
              <a:t>	</a:t>
            </a:r>
            <a:endParaRPr lang="nl-NL" sz="5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500" dirty="0" smtClean="0">
                <a:latin typeface="Arial"/>
                <a:cs typeface="Arial"/>
              </a:rPr>
              <a:t>drogist en apotheek</a:t>
            </a: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1500" dirty="0" smtClean="0">
                <a:latin typeface="Arial"/>
                <a:cs typeface="Arial"/>
              </a:rPr>
              <a:t>	</a:t>
            </a:r>
            <a:endParaRPr lang="nl-NL" sz="10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5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5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benzinestations</a:t>
            </a: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2400" dirty="0" smtClean="0">
                <a:latin typeface="Arial"/>
                <a:cs typeface="Arial"/>
              </a:rPr>
              <a:t>	</a:t>
            </a:r>
            <a:endParaRPr lang="nl-NL" sz="24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avondwinkel</a:t>
            </a:r>
            <a:r>
              <a:rPr lang="nl-NL" sz="1700" dirty="0" smtClean="0">
                <a:latin typeface="Arial"/>
                <a:cs typeface="Arial"/>
              </a:rPr>
              <a:t>	</a:t>
            </a:r>
            <a:endParaRPr lang="nl-NL" sz="17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condoomautomaten in cafés en discotheken</a:t>
            </a:r>
            <a:r>
              <a:rPr lang="nl-NL" sz="1500" dirty="0">
                <a:latin typeface="Arial"/>
                <a:cs typeface="Arial"/>
              </a:rPr>
              <a:t>	</a:t>
            </a:r>
            <a:r>
              <a:rPr lang="nl-NL" sz="2400" dirty="0" smtClean="0">
                <a:latin typeface="Arial"/>
                <a:cs typeface="Arial"/>
              </a:rPr>
              <a:t>	</a:t>
            </a:r>
            <a:endParaRPr lang="nl-NL" sz="24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24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500" dirty="0" smtClean="0">
                <a:latin typeface="Arial"/>
                <a:cs typeface="Arial"/>
              </a:rPr>
              <a:t>via internet</a:t>
            </a:r>
            <a:br>
              <a:rPr lang="nl-NL" sz="1500" dirty="0" smtClean="0">
                <a:latin typeface="Arial"/>
                <a:cs typeface="Arial"/>
              </a:rPr>
            </a:br>
            <a:endParaRPr lang="nl-NL" sz="15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Let op de houdbaarheidsdatum en het CE-keurmerk; dan zijn ze betrouwbaar:</a:t>
            </a:r>
            <a:endParaRPr lang="nl-NL" sz="15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500" dirty="0" smtClean="0">
                <a:latin typeface="Arial"/>
                <a:cs typeface="Arial"/>
              </a:rPr>
              <a:t>		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900" dirty="0">
                <a:latin typeface="Arial"/>
                <a:cs typeface="Arial"/>
              </a:rPr>
              <a:t>	</a:t>
            </a:r>
            <a:r>
              <a:rPr lang="nl-NL" sz="1900" dirty="0" smtClean="0">
                <a:latin typeface="Arial"/>
                <a:cs typeface="Arial"/>
              </a:rPr>
              <a:t>	</a:t>
            </a:r>
            <a:r>
              <a:rPr lang="nl-NL" sz="2000" dirty="0" smtClean="0">
                <a:latin typeface="Arial"/>
                <a:cs typeface="Arial"/>
              </a:rPr>
              <a:t/>
            </a:r>
            <a:br>
              <a:rPr lang="nl-NL" sz="2000" dirty="0" smtClean="0">
                <a:latin typeface="Arial"/>
                <a:cs typeface="Arial"/>
              </a:rPr>
            </a:b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  <p:pic>
        <p:nvPicPr>
          <p:cNvPr id="46083" name="Afbeelding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2644" y="4859383"/>
            <a:ext cx="385036" cy="38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451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jdelijke aanduiding voor inhoud 2"/>
          <p:cNvSpPr>
            <a:spLocks noGrp="1"/>
          </p:cNvSpPr>
          <p:nvPr>
            <p:ph idx="1"/>
          </p:nvPr>
        </p:nvSpPr>
        <p:spPr>
          <a:xfrm>
            <a:off x="1371646" y="2005013"/>
            <a:ext cx="6881812" cy="3335337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Voordelen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Het enige anticonceptiemiddel dat ook beschermt tegen soa’s.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niet eerst naar de huisarts.</a:t>
            </a: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er alleen aan te denken als je seks gaat hebben.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   </a:t>
            </a:r>
            <a:r>
              <a:rPr lang="nl-NL" sz="1400" dirty="0" smtClean="0">
                <a:latin typeface="Arial" charset="0"/>
                <a:cs typeface="Arial" charset="0"/>
              </a:rPr>
              <a:t>(Zorg wel dat je ze altijd bij de hand hebt).</a:t>
            </a:r>
            <a:endParaRPr lang="nl-NL" sz="14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Het kan voorkomen dat de man (te) snel klaarkomt.</a:t>
            </a:r>
            <a:r>
              <a:rPr lang="nl-NL" sz="2000" dirty="0" smtClean="0">
                <a:latin typeface="Arial" charset="0"/>
                <a:cs typeface="Arial" charset="0"/>
              </a:rPr>
              <a:t>	</a:t>
            </a:r>
            <a:endParaRPr lang="nl-NL" sz="20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2000" dirty="0"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Geen sperma in de vagina en geen spermavlekken. 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62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jdelijke aanduiding voor inhoud 2"/>
          <p:cNvSpPr>
            <a:spLocks noGrp="1"/>
          </p:cNvSpPr>
          <p:nvPr>
            <p:ph idx="1"/>
          </p:nvPr>
        </p:nvSpPr>
        <p:spPr>
          <a:xfrm>
            <a:off x="1449388" y="1795463"/>
            <a:ext cx="6675437" cy="37877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i="1" dirty="0" smtClean="0">
                <a:latin typeface="Arial" charset="0"/>
                <a:cs typeface="Arial" charset="0"/>
              </a:rPr>
              <a:t>Voordelen?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  <a:r>
              <a:rPr lang="nl-NL" sz="1600" dirty="0" smtClean="0"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Is even betrouwbaar als de pil.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hoeft er maar één keer per week aan te denken.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weet wanneer je ongesteld wordt.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kunt je ongesteldheid uitstellen door de stopweek over te slaan 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 of in te korten.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Werkt ook bij overgeven en diarree.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kunt er gewoon mee zwemmen en douchen.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9954" y="2072640"/>
            <a:ext cx="6826250" cy="3492772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4500" b="1" dirty="0" smtClean="0">
                <a:latin typeface="Arial"/>
                <a:cs typeface="Arial"/>
              </a:rPr>
              <a:t>Nadelen</a:t>
            </a:r>
          </a:p>
          <a:p>
            <a:pPr marL="0" indent="0" eaLnBrk="1" hangingPunct="1">
              <a:buNone/>
            </a:pPr>
            <a:r>
              <a:rPr lang="nl-NL" dirty="0" smtClean="0">
                <a:latin typeface="Arial"/>
                <a:cs typeface="Arial"/>
              </a:rPr>
              <a:t>	</a:t>
            </a:r>
            <a:endParaRPr lang="nl-NL" sz="18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4800" dirty="0">
                <a:latin typeface="Arial" charset="0"/>
                <a:cs typeface="Arial" charset="0"/>
              </a:rPr>
              <a:t> </a:t>
            </a:r>
            <a:r>
              <a:rPr lang="nl-NL" sz="4800" dirty="0" smtClean="0"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Mannen zeggen vaak dat ze iets minder voelen.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</a:t>
            </a:r>
            <a:endParaRPr lang="nl-NL" sz="18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4800" dirty="0">
                <a:latin typeface="Arial" charset="0"/>
                <a:cs typeface="Arial" charset="0"/>
              </a:rPr>
              <a:t> </a:t>
            </a:r>
            <a:r>
              <a:rPr lang="nl-NL" sz="4800" dirty="0" smtClean="0"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Je moet iedere keer dat je seks hebt condooms gebruiken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500" dirty="0">
                <a:latin typeface="Arial"/>
                <a:cs typeface="Arial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     (ook als het meisje ongesteld is!)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900" dirty="0" smtClean="0">
              <a:latin typeface="Arial"/>
              <a:cs typeface="Arial"/>
            </a:endParaRPr>
          </a:p>
          <a:p>
            <a:pPr marL="0" indent="0" eaLnBrk="1" hangingPunct="1">
              <a:buNone/>
            </a:pPr>
            <a:r>
              <a:rPr lang="nl-NL" sz="1700" dirty="0">
                <a:latin typeface="Arial"/>
                <a:cs typeface="Arial"/>
              </a:rPr>
              <a:t>	</a:t>
            </a:r>
            <a:r>
              <a:rPr lang="nl-NL" sz="1700" dirty="0" smtClean="0">
                <a:latin typeface="Arial"/>
                <a:cs typeface="Arial"/>
              </a:rPr>
              <a:t>	</a:t>
            </a:r>
            <a:endParaRPr lang="nl-NL" sz="18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4800" dirty="0">
                <a:latin typeface="Arial" charset="0"/>
                <a:cs typeface="Arial" charset="0"/>
              </a:rPr>
              <a:t> </a:t>
            </a:r>
            <a:r>
              <a:rPr lang="nl-NL" sz="4800" dirty="0" smtClean="0"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Sommige mensen vinden het omdoen of afdoen van een condoom		</a:t>
            </a:r>
          </a:p>
          <a:p>
            <a:pPr marL="0" indent="0" eaLnBrk="1" hangingPunct="1">
              <a:buNone/>
            </a:pPr>
            <a:r>
              <a:rPr lang="nl-NL" sz="3500" dirty="0">
                <a:latin typeface="Arial"/>
                <a:cs typeface="Arial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     een vervelende onderbreking tijdens het vrijen.</a:t>
            </a:r>
          </a:p>
          <a:p>
            <a:pPr marL="0" indent="0" eaLnBrk="1" hangingPunct="1">
              <a:buNone/>
            </a:pPr>
            <a:r>
              <a:rPr lang="nl-NL" sz="3400" dirty="0">
                <a:latin typeface="Arial"/>
                <a:cs typeface="Arial"/>
              </a:rPr>
              <a:t>	</a:t>
            </a:r>
            <a:r>
              <a:rPr lang="nl-NL" sz="3400" dirty="0" smtClean="0">
                <a:latin typeface="Arial"/>
                <a:cs typeface="Arial"/>
              </a:rPr>
              <a:t>	</a:t>
            </a:r>
            <a:endParaRPr lang="nl-NL" sz="3400" b="1" i="1" dirty="0">
              <a:latin typeface="Arial" charset="0"/>
              <a:cs typeface="Arial" charset="0"/>
            </a:endParaRPr>
          </a:p>
          <a:p>
            <a:pPr marL="0" indent="0" eaLnBrk="1" hangingPunct="1">
              <a:buBlip>
                <a:blip r:embed="rId2"/>
              </a:buBlip>
            </a:pPr>
            <a:r>
              <a:rPr lang="nl-NL" sz="4800" dirty="0">
                <a:latin typeface="Arial" charset="0"/>
                <a:cs typeface="Arial" charset="0"/>
              </a:rPr>
              <a:t> </a:t>
            </a:r>
            <a:r>
              <a:rPr lang="nl-NL" sz="4800" dirty="0" smtClean="0">
                <a:latin typeface="Arial" charset="0"/>
                <a:cs typeface="Arial" charset="0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Er kan makkelijk iets misgaan tijdens het gebruik van het</a:t>
            </a:r>
            <a:r>
              <a:rPr lang="nl-NL" sz="3500" dirty="0">
                <a:latin typeface="Arial"/>
                <a:cs typeface="Arial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condoom </a:t>
            </a:r>
          </a:p>
          <a:p>
            <a:pPr marL="0" indent="0" eaLnBrk="1" hangingPunct="1">
              <a:buNone/>
            </a:pPr>
            <a:r>
              <a:rPr lang="nl-NL" sz="3500" dirty="0">
                <a:latin typeface="Arial"/>
                <a:cs typeface="Arial"/>
              </a:rPr>
              <a:t> </a:t>
            </a:r>
            <a:r>
              <a:rPr lang="nl-NL" sz="3500" dirty="0" smtClean="0">
                <a:latin typeface="Arial"/>
                <a:cs typeface="Arial"/>
              </a:rPr>
              <a:t>    (afglijden, scheuren, klappen).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3400" dirty="0">
                <a:latin typeface="Arial"/>
                <a:cs typeface="Arial"/>
              </a:rPr>
              <a:t>	</a:t>
            </a:r>
            <a:r>
              <a:rPr lang="nl-NL" sz="3400" dirty="0" smtClean="0">
                <a:latin typeface="Arial"/>
                <a:cs typeface="Arial"/>
              </a:rPr>
              <a:t>	</a:t>
            </a:r>
            <a:endParaRPr lang="nl-NL" sz="34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349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31153" y="2140949"/>
            <a:ext cx="6777037" cy="3871640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7200" b="1" dirty="0" smtClean="0">
                <a:latin typeface="Arial" charset="0"/>
                <a:cs typeface="Arial" charset="0"/>
              </a:rPr>
              <a:t>Tips om afglijden te voorkomen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8000" dirty="0" smtClean="0">
                <a:latin typeface="Arial" charset="0"/>
                <a:cs typeface="Arial" charset="0"/>
              </a:rPr>
              <a:t>		</a:t>
            </a: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Doe het condoom pas om als je helemaal stijf bent.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 charset="0"/>
                <a:cs typeface="Arial" charset="0"/>
              </a:rPr>
              <a:t>Wordt de penis tijdens het vrijen slap, haal het condoom dan van je penis en     </a:t>
            </a:r>
          </a:p>
          <a:p>
            <a:pPr marL="0" lvl="0" indent="0" eaLnBrk="1" hangingPunct="1">
              <a:buNone/>
            </a:pPr>
            <a:r>
              <a:rPr lang="nl-NL" sz="5600" dirty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     wacht met een nieuw condoom omdoen totdat hij weer stijf is. </a:t>
            </a:r>
            <a:endParaRPr lang="nl-NL" sz="56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Ga na het klaarkomen uit de vagina voordat de penis slap wordt; houd dan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5600" dirty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     met je vingers de rand van het condoom vast.</a:t>
            </a:r>
            <a:endParaRPr lang="nl-NL" sz="56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Zorg dat je de goede maat condoom gebruikt; surf voor kleinere maten bv. naar:  </a:t>
            </a:r>
          </a:p>
          <a:p>
            <a:pPr marL="0" lvl="0" indent="0" eaLnBrk="1" hangingPunct="1">
              <a:buNone/>
            </a:pPr>
            <a:r>
              <a:rPr lang="nl-NL" sz="5600" dirty="0" smtClean="0">
                <a:latin typeface="Arial" charset="0"/>
                <a:cs typeface="Arial" charset="0"/>
              </a:rPr>
              <a:t>      </a:t>
            </a:r>
            <a:r>
              <a:rPr lang="nl-NL" sz="5600" dirty="0" smtClean="0">
                <a:solidFill>
                  <a:prstClr val="black"/>
                </a:solidFill>
                <a:latin typeface="Arial" charset="0"/>
                <a:cs typeface="Arial" charset="0"/>
                <a:hlinkClick r:id="rId3"/>
              </a:rPr>
              <a:t>www.condomerie.nl</a:t>
            </a:r>
            <a:r>
              <a:rPr lang="nl-NL" sz="8000" dirty="0" smtClean="0">
                <a:latin typeface="Arial" charset="0"/>
                <a:cs typeface="Arial" charset="0"/>
              </a:rPr>
              <a:t> </a:t>
            </a:r>
            <a:endParaRPr lang="nl-NL" sz="8000" b="1" i="1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 charset="0"/>
                <a:cs typeface="Arial" charset="0"/>
              </a:rPr>
              <a:t>Gebruik naast het condoom óók andere betrouwbare anticonceptie, zodat je </a:t>
            </a:r>
          </a:p>
          <a:p>
            <a:pPr marL="0" lvl="0" indent="0" eaLnBrk="1" hangingPunct="1">
              <a:buNone/>
            </a:pPr>
            <a:r>
              <a:rPr lang="nl-NL" sz="5600" dirty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     goed beschermd bent tegen zwangerschap.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7942" y="2019029"/>
            <a:ext cx="6777037" cy="3571874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7200" b="1" dirty="0" smtClean="0">
                <a:latin typeface="Arial" charset="0"/>
                <a:cs typeface="Arial" charset="0"/>
              </a:rPr>
              <a:t>Tips om te voorkomen dat het condoom scheurt of klapt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8000" dirty="0" smtClean="0">
                <a:latin typeface="Arial" charset="0"/>
                <a:cs typeface="Arial" charset="0"/>
              </a:rPr>
              <a:t>		</a:t>
            </a: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dirty="0" smtClean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Gebruik géén nagels of schaar bij het openmaken van een condoom.</a:t>
            </a:r>
            <a:endParaRPr lang="nl-NL" sz="80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 smtClean="0"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latin typeface="Arial" charset="0"/>
                <a:cs typeface="Arial" charset="0"/>
              </a:rPr>
              <a:t>Knijp </a:t>
            </a:r>
            <a:r>
              <a:rPr lang="nl-NL" sz="5600" dirty="0">
                <a:latin typeface="Arial" charset="0"/>
                <a:cs typeface="Arial" charset="0"/>
              </a:rPr>
              <a:t>tijdens het afrollen in het topje van het condoom, zodat er geen lucht </a:t>
            </a:r>
            <a:r>
              <a:rPr lang="nl-NL" sz="5600" dirty="0" smtClean="0">
                <a:latin typeface="Arial" charset="0"/>
                <a:cs typeface="Arial" charset="0"/>
              </a:rPr>
              <a:t> </a:t>
            </a:r>
          </a:p>
          <a:p>
            <a:pPr marL="0" lvl="0" indent="0" eaLnBrk="1" hangingPunct="1">
              <a:buNone/>
            </a:pPr>
            <a:r>
              <a:rPr lang="nl-NL" sz="5600" dirty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     meer in zit</a:t>
            </a:r>
            <a:r>
              <a:rPr lang="nl-NL" sz="5600" dirty="0">
                <a:latin typeface="Arial" charset="0"/>
                <a:cs typeface="Arial" charset="0"/>
              </a:rPr>
              <a:t>. </a:t>
            </a:r>
            <a:endParaRPr lang="nl-NL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 smtClean="0">
                <a:solidFill>
                  <a:prstClr val="black"/>
                </a:solidFill>
                <a:latin typeface="Arial"/>
                <a:cs typeface="Arial"/>
              </a:rPr>
              <a:t>Gebruik </a:t>
            </a:r>
            <a:r>
              <a:rPr lang="nl-NL" sz="5600" dirty="0">
                <a:solidFill>
                  <a:prstClr val="black"/>
                </a:solidFill>
                <a:latin typeface="Arial"/>
                <a:cs typeface="Arial"/>
              </a:rPr>
              <a:t>voor anale seks voldoende glijmiddel op water- of </a:t>
            </a:r>
            <a:r>
              <a:rPr lang="nl-NL" sz="5600" dirty="0" smtClean="0">
                <a:solidFill>
                  <a:prstClr val="black"/>
                </a:solidFill>
                <a:latin typeface="Arial"/>
                <a:cs typeface="Arial"/>
              </a:rPr>
              <a:t>siliconenbasis.</a:t>
            </a:r>
            <a:endParaRPr lang="nl-NL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Gebruik géén glijmiddel op oliebasis, dat tast het condoom aan.</a:t>
            </a: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b="1" i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8000" b="1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solidFill>
                  <a:prstClr val="black"/>
                </a:solidFill>
                <a:latin typeface="Arial"/>
                <a:cs typeface="Arial"/>
              </a:rPr>
              <a:t>Vervang </a:t>
            </a:r>
            <a:r>
              <a:rPr lang="nl-NL" sz="5600" dirty="0">
                <a:solidFill>
                  <a:prstClr val="black"/>
                </a:solidFill>
                <a:latin typeface="Arial"/>
                <a:cs typeface="Arial"/>
              </a:rPr>
              <a:t>het condoom na 15 minuten vrijen door een nieuw condoom</a:t>
            </a:r>
            <a:r>
              <a:rPr lang="nl-NL" sz="5600" dirty="0" smtClean="0">
                <a:solidFill>
                  <a:prstClr val="black"/>
                </a:solidFill>
                <a:latin typeface="Arial"/>
                <a:cs typeface="Arial"/>
              </a:rPr>
              <a:t>.</a:t>
            </a:r>
            <a:endParaRPr lang="nl-NL" dirty="0">
              <a:solidFill>
                <a:prstClr val="black"/>
              </a:solidFill>
              <a:latin typeface="Arial"/>
              <a:cs typeface="Arial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8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5600" dirty="0">
                <a:latin typeface="Arial" charset="0"/>
                <a:cs typeface="Arial" charset="0"/>
              </a:rPr>
              <a:t>Zorg voor de goede maat condoom. Hoewel een condoom goed mee kan </a:t>
            </a:r>
            <a:endParaRPr lang="nl-NL" sz="56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5600" dirty="0">
                <a:latin typeface="Arial" charset="0"/>
                <a:cs typeface="Arial" charset="0"/>
              </a:rPr>
              <a:t> </a:t>
            </a:r>
            <a:r>
              <a:rPr lang="nl-NL" sz="5600" dirty="0" smtClean="0">
                <a:latin typeface="Arial" charset="0"/>
                <a:cs typeface="Arial" charset="0"/>
              </a:rPr>
              <a:t>     rekken</a:t>
            </a:r>
            <a:r>
              <a:rPr lang="nl-NL" sz="5600" dirty="0">
                <a:latin typeface="Arial" charset="0"/>
                <a:cs typeface="Arial" charset="0"/>
              </a:rPr>
              <a:t>, </a:t>
            </a:r>
            <a:r>
              <a:rPr lang="nl-NL" sz="5600" dirty="0" smtClean="0">
                <a:latin typeface="Arial" charset="0"/>
                <a:cs typeface="Arial" charset="0"/>
              </a:rPr>
              <a:t>kan </a:t>
            </a:r>
            <a:r>
              <a:rPr lang="nl-NL" sz="5600" dirty="0">
                <a:latin typeface="Arial" charset="0"/>
                <a:cs typeface="Arial" charset="0"/>
              </a:rPr>
              <a:t>het condoom soms knellen en daardoor scheuren.  </a:t>
            </a:r>
          </a:p>
          <a:p>
            <a:pPr marL="0" lvl="0" indent="0" eaLnBrk="1" hangingPunct="1">
              <a:buNone/>
            </a:pPr>
            <a:r>
              <a:rPr lang="nl-NL" sz="5600" dirty="0" smtClean="0">
                <a:latin typeface="Arial" charset="0"/>
                <a:cs typeface="Arial" charset="0"/>
              </a:rPr>
              <a:t>      Voor </a:t>
            </a:r>
            <a:r>
              <a:rPr lang="nl-NL" sz="5600" dirty="0">
                <a:latin typeface="Arial" charset="0"/>
                <a:cs typeface="Arial" charset="0"/>
              </a:rPr>
              <a:t>grotere maten of een proefpakket, surf naar: </a:t>
            </a:r>
            <a:r>
              <a:rPr lang="nl-NL" sz="5600" dirty="0" smtClean="0">
                <a:latin typeface="Arial" charset="0"/>
                <a:cs typeface="Arial" charset="0"/>
                <a:hlinkClick r:id="rId3"/>
              </a:rPr>
              <a:t>www.condomerie.nl</a:t>
            </a:r>
            <a:r>
              <a:rPr lang="nl-NL" sz="5600" dirty="0" smtClean="0">
                <a:latin typeface="Arial" charset="0"/>
                <a:cs typeface="Arial" charset="0"/>
              </a:rPr>
              <a:t>. </a:t>
            </a:r>
            <a:endParaRPr lang="nl-NL" sz="1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500" dirty="0" smtClean="0">
                <a:latin typeface="Arial" charset="0"/>
                <a:cs typeface="Arial" charset="0"/>
              </a:rPr>
              <a:t>		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/>
            </a:r>
            <a:br>
              <a:rPr lang="nl-NL" sz="1600" dirty="0" smtClean="0">
                <a:latin typeface="Arial" charset="0"/>
                <a:cs typeface="Arial" charset="0"/>
              </a:rPr>
            </a:br>
            <a:endParaRPr lang="nl-NL" sz="25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nl-NL" sz="25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6410" y="1997529"/>
            <a:ext cx="6815137" cy="3271157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5500" b="1" dirty="0" smtClean="0">
                <a:latin typeface="Arial"/>
                <a:cs typeface="Arial"/>
              </a:rPr>
              <a:t>Overige tips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nl-NL" sz="6200" dirty="0" smtClean="0">
                <a:latin typeface="Arial"/>
                <a:cs typeface="Arial"/>
              </a:rPr>
              <a:t>  </a:t>
            </a:r>
            <a:r>
              <a:rPr lang="nl-NL" sz="6200" dirty="0">
                <a:latin typeface="Arial" charset="0"/>
                <a:cs typeface="Arial" charset="0"/>
              </a:rPr>
              <a:t>		</a:t>
            </a:r>
            <a:endParaRPr lang="nl-NL" sz="62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6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6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Oefen eerst zelf met condoom omdoen.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l-NL" sz="25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6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6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Maak condoom onderdeel van voorspel.  </a:t>
            </a:r>
            <a:r>
              <a:rPr lang="nl-NL" sz="6200" dirty="0">
                <a:latin typeface="Arial" charset="0"/>
                <a:cs typeface="Arial" charset="0"/>
              </a:rPr>
              <a:t>	</a:t>
            </a:r>
            <a:r>
              <a:rPr lang="nl-NL" sz="2500" dirty="0">
                <a:latin typeface="Arial" charset="0"/>
                <a:cs typeface="Arial" charset="0"/>
              </a:rPr>
              <a:t>	</a:t>
            </a:r>
            <a:endParaRPr lang="nl-NL" sz="25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endParaRPr lang="nl-NL" sz="25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6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6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Het condoom kan ook door de partner omgedaan worden.  </a:t>
            </a:r>
            <a:r>
              <a:rPr lang="nl-NL" sz="2500" dirty="0">
                <a:latin typeface="Arial" charset="0"/>
                <a:cs typeface="Arial" charset="0"/>
              </a:rPr>
              <a:t>	</a:t>
            </a:r>
            <a:endParaRPr lang="nl-NL" sz="25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buNone/>
            </a:pPr>
            <a:r>
              <a:rPr lang="nl-NL" sz="2500" dirty="0">
                <a:latin typeface="Arial" charset="0"/>
                <a:cs typeface="Arial" charset="0"/>
              </a:rPr>
              <a:t>	</a:t>
            </a:r>
            <a:endParaRPr lang="nl-NL" sz="25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6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6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Verzin er jullie eigen woord of code voor.</a:t>
            </a:r>
            <a:r>
              <a:rPr lang="nl-NL" sz="2500" dirty="0" smtClean="0">
                <a:latin typeface="Arial"/>
                <a:cs typeface="Arial"/>
              </a:rPr>
              <a:t>	</a:t>
            </a:r>
          </a:p>
          <a:p>
            <a:pPr marL="0" lvl="0" indent="0" eaLnBrk="1" hangingPunct="1">
              <a:buNone/>
            </a:pPr>
            <a:r>
              <a:rPr lang="nl-NL" sz="2500" dirty="0">
                <a:latin typeface="Arial" charset="0"/>
                <a:cs typeface="Arial" charset="0"/>
              </a:rPr>
              <a:t>		</a:t>
            </a:r>
            <a:endParaRPr lang="nl-NL" sz="2500" b="1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buBlip>
                <a:blip r:embed="rId2"/>
              </a:buBlip>
            </a:pPr>
            <a:r>
              <a:rPr lang="nl-NL" sz="62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6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Als je altijd een condoom gebruikt, wordt het een gewoonte; dan gaat </a:t>
            </a:r>
          </a:p>
          <a:p>
            <a:pPr marL="0" lvl="0" indent="0" eaLnBrk="1" hangingPunct="1">
              <a:buNone/>
            </a:pPr>
            <a:r>
              <a:rPr lang="nl-NL" sz="4300" dirty="0">
                <a:latin typeface="Arial"/>
                <a:cs typeface="Arial"/>
              </a:rPr>
              <a:t> </a:t>
            </a:r>
            <a:r>
              <a:rPr lang="nl-NL" sz="4300" dirty="0" smtClean="0">
                <a:latin typeface="Arial"/>
                <a:cs typeface="Arial"/>
              </a:rPr>
              <a:t>     het makkelijker.</a:t>
            </a:r>
            <a:endParaRPr lang="nl-NL" sz="4300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2000" dirty="0" smtClean="0">
              <a:latin typeface="Century Gothic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9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37806"/>
            <a:ext cx="6858680" cy="2934788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3800" b="1" dirty="0" smtClean="0">
                <a:latin typeface="Arial" charset="0"/>
                <a:cs typeface="Arial" charset="0"/>
              </a:rPr>
              <a:t>Nog meer tips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42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4200" dirty="0" smtClean="0">
                <a:latin typeface="Arial" charset="0"/>
                <a:cs typeface="Arial" charset="0"/>
              </a:rPr>
              <a:t>  </a:t>
            </a:r>
            <a:r>
              <a:rPr lang="nl-NL" sz="2900" dirty="0">
                <a:latin typeface="Arial" charset="0"/>
                <a:cs typeface="Arial" charset="0"/>
              </a:rPr>
              <a:t>Zorg dat je altijd condooms bij de hand hebt.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4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4200" dirty="0" smtClean="0">
                <a:latin typeface="Arial" charset="0"/>
                <a:cs typeface="Arial" charset="0"/>
              </a:rPr>
              <a:t>  </a:t>
            </a:r>
            <a:r>
              <a:rPr lang="nl-NL" sz="2900" dirty="0">
                <a:latin typeface="Arial" charset="0"/>
                <a:cs typeface="Arial" charset="0"/>
              </a:rPr>
              <a:t>Er zijn ook condooms voor mensen die allergisch zijn voor rubber.</a:t>
            </a:r>
            <a:endParaRPr lang="nl-NL" sz="2900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nl-NL" sz="4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4200" dirty="0">
                <a:latin typeface="Arial" charset="0"/>
                <a:cs typeface="Arial" charset="0"/>
              </a:rPr>
              <a:t>  </a:t>
            </a:r>
            <a:r>
              <a:rPr lang="nl-NL" sz="2900" dirty="0">
                <a:latin typeface="Arial" charset="0"/>
                <a:cs typeface="Arial" charset="0"/>
              </a:rPr>
              <a:t>Probeer uit welke condooms je het fijnste vindt: koop </a:t>
            </a:r>
            <a:r>
              <a:rPr lang="nl-NL" sz="2900" dirty="0" smtClean="0">
                <a:latin typeface="Arial" charset="0"/>
                <a:cs typeface="Arial" charset="0"/>
              </a:rPr>
              <a:t>een </a:t>
            </a:r>
            <a:r>
              <a:rPr lang="nl-NL" sz="2900" dirty="0" err="1" smtClean="0">
                <a:latin typeface="Arial" charset="0"/>
                <a:cs typeface="Arial" charset="0"/>
              </a:rPr>
              <a:t>proefakket</a:t>
            </a:r>
            <a:r>
              <a:rPr lang="nl-NL" sz="2900" dirty="0" smtClean="0">
                <a:latin typeface="Arial" charset="0"/>
                <a:cs typeface="Arial" charset="0"/>
              </a:rPr>
              <a:t> met </a:t>
            </a:r>
            <a:r>
              <a:rPr lang="nl-NL" sz="2900" dirty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nl-NL" sz="2900" dirty="0" smtClean="0">
                <a:latin typeface="Arial" charset="0"/>
                <a:cs typeface="Arial" charset="0"/>
              </a:rPr>
              <a:t>      </a:t>
            </a:r>
            <a:r>
              <a:rPr lang="nl-NL" sz="2900" dirty="0">
                <a:latin typeface="Arial" charset="0"/>
                <a:cs typeface="Arial" charset="0"/>
              </a:rPr>
              <a:t>verschillende maten, soorten en </a:t>
            </a:r>
            <a:r>
              <a:rPr lang="nl-NL" sz="2900" dirty="0" smtClean="0">
                <a:latin typeface="Arial" charset="0"/>
                <a:cs typeface="Arial" charset="0"/>
              </a:rPr>
              <a:t>smaken (</a:t>
            </a:r>
            <a:r>
              <a:rPr lang="nl-NL" sz="2900" dirty="0">
                <a:latin typeface="Arial" charset="0"/>
                <a:cs typeface="Arial" charset="0"/>
              </a:rPr>
              <a:t>bv. op </a:t>
            </a:r>
            <a:r>
              <a:rPr lang="nl-NL" sz="2900" dirty="0" smtClean="0">
                <a:latin typeface="Arial" charset="0"/>
                <a:cs typeface="Arial" charset="0"/>
                <a:hlinkClick r:id="rId3"/>
              </a:rPr>
              <a:t>www.condomerie.nl</a:t>
            </a:r>
            <a:r>
              <a:rPr lang="nl-NL" sz="2900" dirty="0" smtClean="0">
                <a:latin typeface="Arial" charset="0"/>
                <a:cs typeface="Arial" charset="0"/>
              </a:rPr>
              <a:t>). </a:t>
            </a:r>
            <a:endParaRPr lang="nl-NL" sz="29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							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>
                <a:latin typeface="Arial" charset="0"/>
                <a:cs typeface="Arial" charset="0"/>
              </a:rPr>
              <a:t>	</a:t>
            </a:r>
            <a:r>
              <a:rPr lang="nl-NL" sz="3000" dirty="0" smtClean="0">
                <a:latin typeface="Arial" charset="0"/>
                <a:cs typeface="Arial" charset="0"/>
              </a:rPr>
              <a:t>							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>
                <a:latin typeface="Arial" charset="0"/>
                <a:cs typeface="Arial" charset="0"/>
              </a:rPr>
              <a:t>	</a:t>
            </a:r>
            <a:r>
              <a:rPr lang="nl-NL" sz="3000" dirty="0" smtClean="0">
                <a:latin typeface="Arial" charset="0"/>
                <a:cs typeface="Arial" charset="0"/>
              </a:rPr>
              <a:t>									</a:t>
            </a:r>
            <a:r>
              <a:rPr lang="nl-NL" sz="2900" i="1" dirty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Naar het overzicht</a:t>
            </a:r>
            <a:endParaRPr lang="nl-NL" sz="29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0" y="2387600"/>
            <a:ext cx="438943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45941" y="2056357"/>
            <a:ext cx="6510337" cy="33543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Wat is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een vrouwencondoom.</a:t>
            </a:r>
            <a:br>
              <a:rPr lang="nl-NL" sz="1400" dirty="0" smtClean="0">
                <a:latin typeface="Arial" charset="0"/>
                <a:cs typeface="Arial" charset="0"/>
              </a:rPr>
            </a:br>
            <a:endParaRPr lang="nl-NL" sz="1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>
                <a:latin typeface="Arial" charset="0"/>
                <a:cs typeface="Arial" charset="0"/>
              </a:rPr>
              <a:t>h</a:t>
            </a:r>
            <a:r>
              <a:rPr lang="nl-NL" sz="1400" dirty="0" smtClean="0">
                <a:latin typeface="Arial" charset="0"/>
                <a:cs typeface="Arial" charset="0"/>
              </a:rPr>
              <a:t>et is een zakje van een soort plastic met twee ringen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jdelijke aanduiding voor inhoud 2"/>
          <p:cNvSpPr>
            <a:spLocks noGrp="1"/>
          </p:cNvSpPr>
          <p:nvPr>
            <p:ph idx="1"/>
          </p:nvPr>
        </p:nvSpPr>
        <p:spPr>
          <a:xfrm>
            <a:off x="1389063" y="1935163"/>
            <a:ext cx="6926262" cy="36480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800" b="1" dirty="0" smtClean="0">
                <a:latin typeface="Arial" charset="0"/>
                <a:cs typeface="Arial" charset="0"/>
              </a:rPr>
              <a:t>Hoe gebruik je het?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Bij elke geslachtsgemeenschap gebruik je een nieuw vrouwencondoom.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De vrouw brengt het vrouwencondoom zelf in vóór ze gaat vrijen: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de binnenste ring boven in de vagina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400" dirty="0" smtClean="0">
                <a:latin typeface="Arial" charset="0"/>
                <a:cs typeface="Arial" charset="0"/>
              </a:rPr>
              <a:t>de buitenste ring aan buitenkant vagina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Bij het vrijen gaat de penis in het vrouwencondoom (let op dat ie er niet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naast gaat).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Na het vrijen het vrouwencondoom eruit halen: buitenste ring draaien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400" dirty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    zodat er geen sperma uit kan lopen.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  <a:defRPr/>
            </a:pPr>
            <a:r>
              <a:rPr lang="nl-NL" sz="16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In tissue wikkelen en in de afvalemmer weggooien (níet in de wc!).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1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21072" y="1936750"/>
            <a:ext cx="6882402" cy="3536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l-NL" sz="1800" b="1" dirty="0" smtClean="0">
                <a:latin typeface="Arial"/>
                <a:cs typeface="Arial"/>
              </a:rPr>
              <a:t>Hoe werkt het?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sz="1800" b="1" i="1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Als de man klaarkomt, vangt het condoom het sperma op.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2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Het sperma kan niet in de vagina en baarmoeder komen.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nl-NL" sz="1400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nl-NL" sz="2000" dirty="0" smtClean="0">
                <a:latin typeface="Arial"/>
                <a:cs typeface="Arial"/>
              </a:rPr>
              <a:t> </a:t>
            </a:r>
            <a:r>
              <a:rPr lang="nl-NL" sz="1400" dirty="0" smtClean="0">
                <a:latin typeface="Arial"/>
                <a:cs typeface="Arial"/>
              </a:rPr>
              <a:t>Het condoom beschermt zo tegen zwangerschap én tegen soa’s.</a:t>
            </a:r>
            <a:br>
              <a:rPr lang="nl-NL" sz="1400" dirty="0" smtClean="0">
                <a:latin typeface="Arial"/>
                <a:cs typeface="Arial"/>
              </a:rPr>
            </a:br>
            <a:endParaRPr lang="nl-NL" sz="1400" dirty="0" smtClean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nl-NL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72"/>
          <a:stretch/>
        </p:blipFill>
        <p:spPr bwMode="auto">
          <a:xfrm>
            <a:off x="2767584" y="2272698"/>
            <a:ext cx="3858849" cy="281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034" y="1876697"/>
            <a:ext cx="6510337" cy="3565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  <a:r>
              <a:rPr lang="nl-NL" sz="3000" dirty="0" smtClean="0">
                <a:latin typeface="Arial" charset="0"/>
                <a:cs typeface="Arial" charset="0"/>
              </a:rPr>
              <a:t>		</a:t>
            </a: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Je moet er elke week aan denken.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  </a:t>
            </a: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Tips?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800" b="1" dirty="0" smtClean="0"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Plak op een vast moment in de week.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Zet in je agenda: nieuwe pleister, stopweek, nieuw recept.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Gebruik een app of sms-service (bv. van de apotheek).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Pleister vergeten?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Kijk in de bijsluiter of overleg met je huisarts of Sense.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77950" y="1998663"/>
            <a:ext cx="6510338" cy="3414712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Waar haal je het?</a:t>
            </a:r>
          </a:p>
          <a:p>
            <a:pPr marL="0" indent="0" eaLnBrk="1" hangingPunct="1">
              <a:buFont typeface="Arial" charset="0"/>
              <a:buNone/>
            </a:pPr>
            <a:endParaRPr lang="nl-NL" sz="16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H</a:t>
            </a:r>
            <a:r>
              <a:rPr lang="nl-NL" sz="1400" dirty="0" smtClean="0">
                <a:latin typeface="Arial" charset="0"/>
                <a:cs typeface="Arial" charset="0"/>
              </a:rPr>
              <a:t>et vrouwencondoom is onder andere te koop: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via internet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drogist</a:t>
            </a:r>
          </a:p>
          <a:p>
            <a:pPr lvl="1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Blip>
                <a:blip r:embed="rId2"/>
              </a:buBlip>
            </a:pPr>
            <a:r>
              <a:rPr lang="nl-NL" sz="1600" dirty="0" smtClean="0"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erotiekshops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11300" y="1924050"/>
            <a:ext cx="6510338" cy="356235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Voordelen?</a:t>
            </a:r>
          </a:p>
          <a:p>
            <a:pPr marL="0" indent="0" eaLnBrk="1" hangingPunct="1"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Beschermt óók tegen soa’s!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er niet voor naar de huisarts.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hoeft er alleen aan te denken als je seks gaat hebben.              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 (Wel zorgen dat je ze altijd bij de hand hebt!).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het vóór het vrijen indoen (dan geen onderbreking tijdens 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het vrijen).</a:t>
            </a:r>
          </a:p>
          <a:p>
            <a:pPr marL="0" indent="0" eaLnBrk="1" hangingPunct="1">
              <a:buFont typeface="Arial" charset="0"/>
              <a:buNone/>
            </a:pPr>
            <a:endParaRPr lang="nl-NL" sz="8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Ook te gebruiken als je allergisch bent voor rubber.</a:t>
            </a:r>
            <a:r>
              <a:rPr lang="nl-NL" sz="1600" dirty="0" smtClean="0">
                <a:latin typeface="Arial" charset="0"/>
                <a:cs typeface="Arial" charset="0"/>
              </a:rPr>
              <a:t>	</a:t>
            </a: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0975" y="2035175"/>
            <a:ext cx="6645275" cy="3328988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2100" b="1" dirty="0" smtClean="0">
                <a:latin typeface="Arial" charset="0"/>
                <a:cs typeface="Arial" charset="0"/>
              </a:rPr>
              <a:t>Meer voordelen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17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8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Het is ‘schoon’: er komt geen sperma in de vagina.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Je kunt ‘schoon’ seks hebben als je ongesteld bent.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Er zitten geen hormonen in.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Je bent als vrouw niet afhankelijk van de man om het te gebruiken.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nl-NL" sz="2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Blip>
                <a:blip r:embed="rId2"/>
              </a:buBlip>
            </a:pPr>
            <a:r>
              <a:rPr lang="nl-NL" sz="2200" dirty="0" smtClean="0">
                <a:latin typeface="Arial" charset="0"/>
                <a:cs typeface="Arial" charset="0"/>
              </a:rPr>
              <a:t>  </a:t>
            </a:r>
            <a:r>
              <a:rPr lang="nl-NL" sz="1600" dirty="0" smtClean="0">
                <a:latin typeface="Arial" charset="0"/>
                <a:cs typeface="Arial" charset="0"/>
              </a:rPr>
              <a:t>Het bewegen van de buitenste ring tijdens het vrijen kan de vrouw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600" dirty="0" smtClean="0">
                <a:latin typeface="Arial" charset="0"/>
                <a:cs typeface="Arial" charset="0"/>
              </a:rPr>
              <a:t>     extra stimuleren. 	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nl-NL" sz="1900" dirty="0" smtClean="0">
                <a:latin typeface="Arial" charset="0"/>
                <a:cs typeface="Arial" charset="0"/>
              </a:rPr>
              <a:t/>
            </a:r>
            <a:br>
              <a:rPr lang="nl-NL" sz="1900" dirty="0" smtClean="0">
                <a:latin typeface="Arial" charset="0"/>
                <a:cs typeface="Arial" charset="0"/>
              </a:rPr>
            </a:br>
            <a:endParaRPr lang="nl-NL" sz="3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87170" y="2035175"/>
            <a:ext cx="6510338" cy="309721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Nadelen?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2000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Het is veel duurder dan het ‘mannencondoom’.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moet condooms iedere keer dat je seks hebt gebruiken (ook als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400" dirty="0" smtClean="0">
                <a:latin typeface="Arial" charset="0"/>
                <a:cs typeface="Arial" charset="0"/>
              </a:rPr>
              <a:t>     de vrouw ongesteld is!).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12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2000" dirty="0" smtClean="0"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kan het zien zitten aan de buitenkant.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14463" y="2089513"/>
            <a:ext cx="6858680" cy="3318510"/>
          </a:xfrm>
        </p:spPr>
        <p:txBody>
          <a:bodyPr>
            <a:normAutofit fontScale="47500" lnSpcReduction="20000"/>
          </a:bodyPr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3800" b="1" dirty="0" smtClean="0">
                <a:latin typeface="Arial" charset="0"/>
                <a:cs typeface="Arial" charset="0"/>
              </a:rPr>
              <a:t>Tips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b="1" i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3400" dirty="0" smtClean="0">
                <a:latin typeface="Arial" charset="0"/>
                <a:cs typeface="Arial" charset="0"/>
              </a:rPr>
              <a:t>  </a:t>
            </a:r>
            <a:r>
              <a:rPr lang="nl-NL" sz="2900" dirty="0" smtClean="0">
                <a:latin typeface="Arial" charset="0"/>
                <a:cs typeface="Arial" charset="0"/>
              </a:rPr>
              <a:t>Oefen eerst zelf met indoen.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nl-NL" sz="3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3400" dirty="0" smtClean="0">
                <a:latin typeface="Arial" charset="0"/>
                <a:cs typeface="Arial" charset="0"/>
              </a:rPr>
              <a:t>  </a:t>
            </a:r>
            <a:r>
              <a:rPr lang="nl-NL" sz="2900" dirty="0" smtClean="0">
                <a:latin typeface="Arial" charset="0"/>
                <a:cs typeface="Arial" charset="0"/>
              </a:rPr>
              <a:t>Zorg dat je ze altijd bij de hand hebt.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3400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Font typeface="Arial" charset="0"/>
              <a:buBlip>
                <a:blip r:embed="rId2"/>
              </a:buBlip>
            </a:pPr>
            <a:r>
              <a:rPr lang="nl-NL" sz="3400" dirty="0" smtClean="0">
                <a:latin typeface="Arial" charset="0"/>
                <a:cs typeface="Arial" charset="0"/>
              </a:rPr>
              <a:t>  </a:t>
            </a:r>
            <a:r>
              <a:rPr lang="nl-NL" sz="2900" dirty="0" smtClean="0">
                <a:latin typeface="Arial" charset="0"/>
                <a:cs typeface="Arial" charset="0"/>
              </a:rPr>
              <a:t>Let op het CE logo en de houdbaarheidsdatum.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endParaRPr lang="nl-NL" sz="3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3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29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Hoe vaker je vrouwencondooms gebruikt, des te makkelijk het gaat.</a:t>
            </a:r>
            <a:r>
              <a:rPr lang="nl-NL" sz="3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nl-NL" sz="3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  </a:t>
            </a:r>
          </a:p>
          <a:p>
            <a:pPr marL="0" lvl="0" indent="0" eaLnBrk="1" hangingPunct="1">
              <a:lnSpc>
                <a:spcPct val="90000"/>
              </a:lnSpc>
              <a:buBlip>
                <a:blip r:embed="rId2"/>
              </a:buBlip>
            </a:pPr>
            <a:r>
              <a:rPr lang="nl-NL" sz="3400" dirty="0" smtClean="0">
                <a:latin typeface="Arial" charset="0"/>
                <a:cs typeface="Arial" charset="0"/>
              </a:rPr>
              <a:t>  </a:t>
            </a:r>
            <a:r>
              <a:rPr lang="nl-NL" sz="2900" dirty="0" smtClean="0">
                <a:latin typeface="Arial" charset="0"/>
                <a:cs typeface="Arial" charset="0"/>
              </a:rPr>
              <a:t>Gebruik naast het vrouwencondoom óók andere anticonceptie zodat je </a:t>
            </a:r>
          </a:p>
          <a:p>
            <a:pPr marL="0" lvl="0" indent="0" eaLnBrk="1" hangingPunct="1">
              <a:lnSpc>
                <a:spcPct val="90000"/>
              </a:lnSpc>
              <a:buNone/>
            </a:pPr>
            <a:r>
              <a:rPr lang="nl-NL" sz="2900" dirty="0">
                <a:latin typeface="Arial" charset="0"/>
                <a:cs typeface="Arial" charset="0"/>
              </a:rPr>
              <a:t> </a:t>
            </a:r>
            <a:r>
              <a:rPr lang="nl-NL" sz="2900" dirty="0" smtClean="0">
                <a:latin typeface="Arial" charset="0"/>
                <a:cs typeface="Arial" charset="0"/>
              </a:rPr>
              <a:t>    goed beschermd bent tegen zwangerschap.</a:t>
            </a:r>
            <a:r>
              <a:rPr lang="nl-NL" sz="3400" dirty="0" smtClean="0">
                <a:latin typeface="Arial" charset="0"/>
                <a:cs typeface="Arial" charset="0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nl-NL" sz="1800" dirty="0" smtClean="0">
                <a:latin typeface="Arial" charset="0"/>
                <a:cs typeface="Arial" charset="0"/>
              </a:rPr>
              <a:t>		</a:t>
            </a:r>
            <a:r>
              <a:rPr lang="nl-NL" sz="1900" dirty="0" smtClean="0">
                <a:latin typeface="Arial" charset="0"/>
                <a:cs typeface="Arial" charset="0"/>
              </a:rPr>
              <a:t>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 smtClean="0">
                <a:latin typeface="Arial" charset="0"/>
                <a:cs typeface="Arial" charset="0"/>
              </a:rPr>
              <a:t>										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3000" dirty="0">
                <a:latin typeface="Arial" charset="0"/>
                <a:cs typeface="Arial" charset="0"/>
              </a:rPr>
              <a:t>	</a:t>
            </a:r>
            <a:r>
              <a:rPr lang="nl-NL" sz="3000" dirty="0" smtClean="0">
                <a:latin typeface="Arial" charset="0"/>
                <a:cs typeface="Arial" charset="0"/>
              </a:rPr>
              <a:t>									</a:t>
            </a:r>
            <a:r>
              <a:rPr lang="nl-NL" sz="2900" i="1" dirty="0">
                <a:solidFill>
                  <a:prstClr val="black"/>
                </a:solidFill>
                <a:latin typeface="Arial" charset="0"/>
                <a:cs typeface="Arial" charset="0"/>
                <a:hlinkClick r:id="" action="ppaction://hlinkshowjump?jump=firstslide"/>
              </a:rPr>
              <a:t>Naar het overzicht</a:t>
            </a:r>
            <a:endParaRPr lang="nl-NL" sz="2900" i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None/>
            </a:pPr>
            <a:endParaRPr lang="nl-NL" sz="30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8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jdelijke aanduiding voor inhoud 2"/>
          <p:cNvSpPr>
            <a:spLocks noGrp="1"/>
          </p:cNvSpPr>
          <p:nvPr>
            <p:ph idx="1"/>
          </p:nvPr>
        </p:nvSpPr>
        <p:spPr>
          <a:xfrm>
            <a:off x="1370285" y="2170113"/>
            <a:ext cx="6510337" cy="31337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Nadeel</a:t>
            </a:r>
            <a:r>
              <a:rPr lang="nl-NL" dirty="0" smtClean="0">
                <a:latin typeface="Arial" charset="0"/>
                <a:cs typeface="Arial" charset="0"/>
              </a:rPr>
              <a:t>	</a:t>
            </a:r>
            <a:endParaRPr lang="nl-NL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endParaRPr lang="nl-NL" sz="20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</a:t>
            </a:r>
            <a:r>
              <a:rPr lang="nl-NL" sz="1400" dirty="0" smtClean="0">
                <a:latin typeface="Arial" charset="0"/>
                <a:cs typeface="Arial" charset="0"/>
              </a:rPr>
              <a:t>Je kunt de pleister zien zitten.</a:t>
            </a:r>
          </a:p>
          <a:p>
            <a:pPr marL="0" indent="0" eaLnBrk="1" hangingPunct="1">
              <a:buFont typeface="Arial" charset="0"/>
              <a:buNone/>
            </a:pPr>
            <a:endParaRPr lang="nl-NL" sz="22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nl-NL" sz="1800" b="1" dirty="0" smtClean="0">
                <a:latin typeface="Arial" charset="0"/>
                <a:cs typeface="Arial" charset="0"/>
              </a:rPr>
              <a:t>Tip?</a:t>
            </a:r>
          </a:p>
          <a:p>
            <a:pPr marL="0" lvl="0" indent="0" eaLnBrk="1" hangingPunct="1">
              <a:lnSpc>
                <a:spcPct val="80000"/>
              </a:lnSpc>
              <a:buNone/>
            </a:pPr>
            <a:r>
              <a:rPr lang="nl-NL" sz="2200" dirty="0" smtClean="0">
                <a:latin typeface="Arial" charset="0"/>
                <a:cs typeface="Arial" charset="0"/>
              </a:rPr>
              <a:t>		</a:t>
            </a:r>
            <a:endParaRPr lang="nl-NL" sz="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lvl="0" indent="0" eaLnBrk="1" hangingPunct="1">
              <a:lnSpc>
                <a:spcPct val="80000"/>
              </a:lnSpc>
              <a:buBlip>
                <a:blip r:embed="rId2"/>
              </a:buBlip>
            </a:pPr>
            <a:r>
              <a:rPr lang="nl-NL" sz="2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nl-NL" sz="1400" dirty="0" smtClean="0">
                <a:latin typeface="Arial" charset="0"/>
                <a:cs typeface="Arial" charset="0"/>
              </a:rPr>
              <a:t>Plak het op een plek onder je kleren.</a:t>
            </a:r>
          </a:p>
          <a:p>
            <a:pPr marL="0" indent="0" eaLnBrk="1" hangingPunct="1">
              <a:buFont typeface="Arial" charset="0"/>
              <a:buNone/>
            </a:pPr>
            <a:r>
              <a:rPr lang="nl-NL" sz="2000" dirty="0" smtClean="0">
                <a:latin typeface="Arial" charset="0"/>
                <a:cs typeface="Arial" charset="0"/>
              </a:rPr>
              <a:t>		</a:t>
            </a:r>
            <a:br>
              <a:rPr lang="nl-NL" sz="2000" dirty="0" smtClean="0">
                <a:latin typeface="Arial" charset="0"/>
                <a:cs typeface="Arial" charset="0"/>
              </a:rPr>
            </a:br>
            <a:endParaRPr lang="nl-NL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2077</Words>
  <Application>Microsoft Office PowerPoint</Application>
  <PresentationFormat>Diavoorstelling (4:3)</PresentationFormat>
  <Paragraphs>816</Paragraphs>
  <Slides>84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84</vt:i4>
      </vt:variant>
    </vt:vector>
  </HeadingPairs>
  <TitlesOfParts>
    <vt:vector size="88" baseType="lpstr">
      <vt:lpstr>Arial</vt:lpstr>
      <vt:lpstr>Calibri</vt:lpstr>
      <vt:lpstr>Century Gothic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Anticonceptie</dc:title>
  <dc:creator>Jan Bart Adriaanse</dc:creator>
  <cp:lastModifiedBy>Watzeels J.C.M. (Anita)</cp:lastModifiedBy>
  <cp:revision>197</cp:revision>
  <dcterms:created xsi:type="dcterms:W3CDTF">2012-06-19T10:05:54Z</dcterms:created>
  <dcterms:modified xsi:type="dcterms:W3CDTF">2017-03-17T11:59:12Z</dcterms:modified>
</cp:coreProperties>
</file>