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4" autoAdjust="0"/>
  </p:normalViewPr>
  <p:slideViewPr>
    <p:cSldViewPr snapToGrid="0" snapToObjects="1">
      <p:cViewPr>
        <p:scale>
          <a:sx n="85" d="100"/>
          <a:sy n="85" d="100"/>
        </p:scale>
        <p:origin x="-9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8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6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3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8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0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3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1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9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029D-383E-9245-81AA-8CAD87C9966A}" type="datetimeFigureOut">
              <a:rPr lang="nl-NL" smtClean="0"/>
              <a:t>20-12-2012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DE85-6ABB-DA47-B019-87F9E78BC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rrelatie.nl/" TargetMode="External"/><Relationship Id="rId4" Type="http://schemas.openxmlformats.org/officeDocument/2006/relationships/hyperlink" Target="http://www.slachtofferhulp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32809" y="1360447"/>
            <a:ext cx="2141519" cy="839663"/>
          </a:xfrm>
        </p:spPr>
        <p:txBody>
          <a:bodyPr>
            <a:noAutofit/>
          </a:bodyPr>
          <a:lstStyle/>
          <a:p>
            <a:r>
              <a:rPr lang="nl-NL" sz="2000" b="1" i="1" dirty="0" smtClean="0">
                <a:latin typeface="Arial"/>
                <a:cs typeface="Arial"/>
              </a:rPr>
              <a:t>Les voor ♀</a:t>
            </a:r>
            <a:endParaRPr lang="nl-NL" sz="2000" b="1" i="1" dirty="0">
              <a:latin typeface="Arial"/>
              <a:cs typeface="Arial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371600" y="2364060"/>
            <a:ext cx="6400800" cy="2910467"/>
          </a:xfrm>
        </p:spPr>
        <p:txBody>
          <a:bodyPr>
            <a:normAutofit/>
          </a:bodyPr>
          <a:lstStyle/>
          <a:p>
            <a:r>
              <a:rPr lang="nl-NL" sz="2800" b="1" i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Seksueel </a:t>
            </a:r>
            <a:endParaRPr lang="nl-NL" sz="2800" b="1" i="1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endParaRPr lang="nl-NL" sz="1400" b="1" i="1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r>
              <a:rPr lang="nl-NL" sz="2800" b="1" i="1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grensoverschrijdend </a:t>
            </a:r>
          </a:p>
          <a:p>
            <a:endParaRPr lang="nl-NL" sz="1400" b="1" i="1" dirty="0" smtClean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r>
              <a:rPr lang="nl-NL" sz="2800" b="1" i="1" dirty="0" smtClean="0">
                <a:solidFill>
                  <a:prstClr val="black"/>
                </a:solidFill>
                <a:latin typeface="Arial"/>
                <a:ea typeface="+mj-ea"/>
                <a:cs typeface="Arial"/>
              </a:rPr>
              <a:t>gedrag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36734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0123" y="1352351"/>
            <a:ext cx="3500784" cy="1143000"/>
          </a:xfrm>
        </p:spPr>
        <p:txBody>
          <a:bodyPr>
            <a:noAutofit/>
          </a:bodyPr>
          <a:lstStyle/>
          <a:p>
            <a:r>
              <a:rPr lang="nl-NL" sz="1800" b="1" i="1" dirty="0">
                <a:latin typeface="Arial"/>
                <a:cs typeface="Arial"/>
              </a:rPr>
              <a:t>Seksueel </a:t>
            </a:r>
            <a:r>
              <a:rPr lang="nl-NL" sz="1800" b="1" i="1" dirty="0" smtClean="0">
                <a:latin typeface="Arial"/>
                <a:cs typeface="Arial"/>
              </a:rPr>
              <a:t/>
            </a:r>
            <a:br>
              <a:rPr lang="nl-NL" sz="1800" b="1" i="1" dirty="0" smtClean="0">
                <a:latin typeface="Arial"/>
                <a:cs typeface="Arial"/>
              </a:rPr>
            </a:br>
            <a:r>
              <a:rPr lang="nl-NL" sz="1800" b="1" i="1" dirty="0" smtClean="0">
                <a:latin typeface="Arial"/>
                <a:cs typeface="Arial"/>
              </a:rPr>
              <a:t>grensoverschrijdend </a:t>
            </a:r>
            <a:r>
              <a:rPr lang="nl-NL" sz="1800" b="1" i="1" dirty="0">
                <a:latin typeface="Arial"/>
                <a:cs typeface="Arial"/>
              </a:rPr>
              <a:t>gedrag 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303" y="1940313"/>
            <a:ext cx="6810580" cy="35906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Doelen</a:t>
            </a:r>
          </a:p>
          <a:p>
            <a:pPr marL="0" indent="0">
              <a:buNone/>
            </a:pPr>
            <a:r>
              <a:rPr lang="nl-NL" sz="900" i="1" dirty="0" smtClean="0">
                <a:latin typeface="Arial"/>
                <a:cs typeface="Arial"/>
              </a:rPr>
              <a:t/>
            </a:r>
            <a:br>
              <a:rPr lang="nl-NL" sz="900" i="1" dirty="0" smtClean="0">
                <a:latin typeface="Arial"/>
                <a:cs typeface="Arial"/>
              </a:rPr>
            </a:br>
            <a:r>
              <a:rPr lang="nl-NL" sz="1500" b="1" dirty="0" smtClean="0">
                <a:latin typeface="Arial"/>
                <a:cs typeface="Arial"/>
              </a:rPr>
              <a:t>Aan het einde van de les weten jullie:</a:t>
            </a:r>
          </a:p>
          <a:p>
            <a:pPr marL="0" indent="0">
              <a:buNone/>
            </a:pPr>
            <a:endParaRPr lang="nl-NL" sz="900" b="1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dat er verschillende vormen van seksueel grensoverschrijdend gedrag zijn, zowel </a:t>
            </a:r>
          </a:p>
          <a:p>
            <a:pPr marL="0" indent="0">
              <a:buNone/>
            </a:pPr>
            <a:r>
              <a:rPr lang="nl-NL" sz="1400" dirty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       lichte als zwaardere vormen</a:t>
            </a: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dat zowel jongens als meisjes dader én slachtoffer kunnen zijn</a:t>
            </a: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dat grenzen per persoon en per situatie kunnen verschillen</a:t>
            </a: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waar je eigen grenzen liggen</a:t>
            </a: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wat leeftijdsgenoten grensoverschrijdend vinden</a:t>
            </a: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wat je kunt doen als iemand over je grenzen dreigt te gaan</a:t>
            </a:r>
          </a:p>
          <a:p>
            <a:pPr lvl="0">
              <a:buBlip>
                <a:blip r:embed="rId3"/>
              </a:buBlip>
            </a:pP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hoe je kunt reageren in veel voorkomende grensoverschrijdende situaties</a:t>
            </a:r>
          </a:p>
          <a:p>
            <a:pPr lvl="0">
              <a:buBlip>
                <a:blip r:embed="rId3"/>
              </a:buBlip>
            </a:pPr>
            <a:r>
              <a:rPr lang="nl-NL" sz="1400" dirty="0" smtClean="0">
                <a:solidFill>
                  <a:prstClr val="black"/>
                </a:solidFill>
                <a:latin typeface="Arial"/>
                <a:cs typeface="Arial"/>
              </a:rPr>
              <a:t>hoe leeftijdgenoten reageren </a:t>
            </a: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in veel voorkomende situaties</a:t>
            </a:r>
          </a:p>
          <a:p>
            <a:pPr lvl="0">
              <a:buBlip>
                <a:blip r:embed="rId3"/>
              </a:buBlip>
            </a:pPr>
            <a:r>
              <a:rPr lang="nl-NL" sz="1400" dirty="0" smtClean="0">
                <a:solidFill>
                  <a:prstClr val="black"/>
                </a:solidFill>
                <a:latin typeface="Arial"/>
                <a:cs typeface="Arial"/>
              </a:rPr>
              <a:t>waar </a:t>
            </a: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je informatie, steun of hulp kunt zoeken als het gaat om seksueel </a:t>
            </a:r>
            <a:endParaRPr lang="nl-NL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/>
                <a:cs typeface="Arial"/>
              </a:rPr>
              <a:t>      grensoverschrijdend </a:t>
            </a: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gedrag</a:t>
            </a:r>
          </a:p>
          <a:p>
            <a:pPr>
              <a:buBlip>
                <a:blip r:embed="rId2"/>
              </a:buBlip>
            </a:pPr>
            <a:endParaRPr lang="nl-NL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4880" y="1324922"/>
            <a:ext cx="3500784" cy="1143000"/>
          </a:xfrm>
        </p:spPr>
        <p:txBody>
          <a:bodyPr>
            <a:noAutofit/>
          </a:bodyPr>
          <a:lstStyle/>
          <a:p>
            <a:r>
              <a:rPr lang="nl-NL" sz="1800" b="1" i="1" dirty="0">
                <a:latin typeface="Arial"/>
                <a:cs typeface="Arial"/>
              </a:rPr>
              <a:t>Seksueel </a:t>
            </a:r>
            <a:r>
              <a:rPr lang="nl-NL" sz="1800" b="1" i="1" dirty="0" smtClean="0">
                <a:latin typeface="Arial"/>
                <a:cs typeface="Arial"/>
              </a:rPr>
              <a:t/>
            </a:r>
            <a:br>
              <a:rPr lang="nl-NL" sz="1800" b="1" i="1" dirty="0" smtClean="0">
                <a:latin typeface="Arial"/>
                <a:cs typeface="Arial"/>
              </a:rPr>
            </a:br>
            <a:r>
              <a:rPr lang="nl-NL" sz="1800" b="1" i="1" dirty="0" smtClean="0">
                <a:latin typeface="Arial"/>
                <a:cs typeface="Arial"/>
              </a:rPr>
              <a:t>grensoverschrijdend </a:t>
            </a:r>
            <a:r>
              <a:rPr lang="nl-NL" sz="1800" b="1" i="1" dirty="0">
                <a:latin typeface="Arial"/>
                <a:cs typeface="Arial"/>
              </a:rPr>
              <a:t>gedrag 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304" y="1928247"/>
            <a:ext cx="6250610" cy="3346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>
                <a:latin typeface="Arial"/>
                <a:cs typeface="Arial"/>
              </a:rPr>
              <a:t>Afspraken</a:t>
            </a:r>
          </a:p>
          <a:p>
            <a:pPr marL="0" indent="0">
              <a:buNone/>
            </a:pPr>
            <a:endParaRPr lang="nl-NL" sz="900" b="1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Behandel elkaar met </a:t>
            </a:r>
            <a:r>
              <a:rPr lang="nl-NL" sz="1400" dirty="0" smtClean="0">
                <a:latin typeface="Arial"/>
                <a:cs typeface="Arial"/>
              </a:rPr>
              <a:t>respect:</a:t>
            </a:r>
            <a:endParaRPr lang="nl-NL" sz="1400" dirty="0">
              <a:latin typeface="Arial"/>
              <a:cs typeface="Arial"/>
            </a:endParaRPr>
          </a:p>
          <a:p>
            <a:pPr lvl="1"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l</a:t>
            </a:r>
            <a:r>
              <a:rPr lang="nl-NL" sz="1400" dirty="0" smtClean="0">
                <a:latin typeface="Arial"/>
                <a:cs typeface="Arial"/>
              </a:rPr>
              <a:t>aat </a:t>
            </a:r>
            <a:r>
              <a:rPr lang="nl-NL" sz="1400" dirty="0">
                <a:latin typeface="Arial"/>
                <a:cs typeface="Arial"/>
              </a:rPr>
              <a:t>elkaar uitpraten</a:t>
            </a:r>
          </a:p>
          <a:p>
            <a:pPr lvl="1"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luister </a:t>
            </a:r>
            <a:r>
              <a:rPr lang="nl-NL" sz="1400" dirty="0">
                <a:latin typeface="Arial"/>
                <a:cs typeface="Arial"/>
              </a:rPr>
              <a:t>naar elkaar</a:t>
            </a:r>
          </a:p>
          <a:p>
            <a:pPr lvl="1"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l</a:t>
            </a:r>
            <a:r>
              <a:rPr lang="nl-NL" sz="1400" dirty="0" smtClean="0">
                <a:latin typeface="Arial"/>
                <a:cs typeface="Arial"/>
              </a:rPr>
              <a:t>ach </a:t>
            </a:r>
            <a:r>
              <a:rPr lang="nl-NL" sz="1400" dirty="0">
                <a:latin typeface="Arial"/>
                <a:cs typeface="Arial"/>
              </a:rPr>
              <a:t>elkaar niet uit</a:t>
            </a:r>
          </a:p>
          <a:p>
            <a:pPr lvl="1"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g</a:t>
            </a:r>
            <a:r>
              <a:rPr lang="nl-NL" sz="1400" dirty="0" smtClean="0">
                <a:latin typeface="Arial"/>
                <a:cs typeface="Arial"/>
              </a:rPr>
              <a:t>een </a:t>
            </a:r>
            <a:r>
              <a:rPr lang="nl-NL" sz="1400" dirty="0">
                <a:latin typeface="Arial"/>
                <a:cs typeface="Arial"/>
              </a:rPr>
              <a:t>scheldwoorden of </a:t>
            </a:r>
            <a:r>
              <a:rPr lang="nl-NL" sz="1400" dirty="0" smtClean="0">
                <a:latin typeface="Arial"/>
                <a:cs typeface="Arial"/>
              </a:rPr>
              <a:t>straattaal</a:t>
            </a:r>
          </a:p>
          <a:p>
            <a:pPr marL="457200" lvl="1" indent="0">
              <a:buNone/>
            </a:pPr>
            <a:endParaRPr lang="nl-NL" sz="900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Iedereen heeft recht op een eigen </a:t>
            </a:r>
            <a:r>
              <a:rPr lang="nl-NL" sz="1400" dirty="0" smtClean="0">
                <a:latin typeface="Arial"/>
                <a:cs typeface="Arial"/>
              </a:rPr>
              <a:t>mening</a:t>
            </a:r>
          </a:p>
          <a:p>
            <a:pPr marL="0" indent="0">
              <a:buNone/>
            </a:pPr>
            <a:endParaRPr lang="nl-NL" sz="800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Iedereen mag zelf bepalen welke informatie wel of niet gedeeld </a:t>
            </a:r>
            <a:r>
              <a:rPr lang="nl-NL" sz="1400" dirty="0" smtClean="0">
                <a:latin typeface="Arial"/>
                <a:cs typeface="Arial"/>
              </a:rPr>
              <a:t>wordt</a:t>
            </a:r>
          </a:p>
          <a:p>
            <a:pPr marL="0" indent="0">
              <a:buNone/>
            </a:pPr>
            <a:endParaRPr lang="nl-NL" sz="800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Persoonlijke ervaringen en opvattingen worden niet verder </a:t>
            </a:r>
            <a:r>
              <a:rPr lang="nl-NL" sz="1400" dirty="0" smtClean="0">
                <a:latin typeface="Arial"/>
                <a:cs typeface="Arial"/>
              </a:rPr>
              <a:t>verteld</a:t>
            </a:r>
          </a:p>
          <a:p>
            <a:pPr marL="0" indent="0">
              <a:buNone/>
            </a:pPr>
            <a:endParaRPr lang="nl-NL" sz="900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>
                <a:latin typeface="Arial"/>
                <a:cs typeface="Arial"/>
              </a:rPr>
              <a:t>Mobiel uit</a:t>
            </a:r>
          </a:p>
        </p:txBody>
      </p:sp>
    </p:spTree>
    <p:extLst>
      <p:ext uri="{BB962C8B-B14F-4D97-AF65-F5344CB8AC3E}">
        <p14:creationId xmlns:p14="http://schemas.microsoft.com/office/powerpoint/2010/main" val="3125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6822" y="1381717"/>
            <a:ext cx="3500784" cy="1143000"/>
          </a:xfrm>
        </p:spPr>
        <p:txBody>
          <a:bodyPr>
            <a:noAutofit/>
          </a:bodyPr>
          <a:lstStyle/>
          <a:p>
            <a:r>
              <a:rPr lang="nl-NL" sz="1800" b="1" i="1" dirty="0">
                <a:latin typeface="Arial"/>
                <a:cs typeface="Arial"/>
              </a:rPr>
              <a:t>Seksueel </a:t>
            </a:r>
            <a:r>
              <a:rPr lang="nl-NL" sz="1800" b="1" i="1" dirty="0" smtClean="0">
                <a:latin typeface="Arial"/>
                <a:cs typeface="Arial"/>
              </a:rPr>
              <a:t/>
            </a:r>
            <a:br>
              <a:rPr lang="nl-NL" sz="1800" b="1" i="1" dirty="0" smtClean="0">
                <a:latin typeface="Arial"/>
                <a:cs typeface="Arial"/>
              </a:rPr>
            </a:br>
            <a:r>
              <a:rPr lang="nl-NL" sz="1800" b="1" i="1" dirty="0" smtClean="0">
                <a:latin typeface="Arial"/>
                <a:cs typeface="Arial"/>
              </a:rPr>
              <a:t>grensoverschrijdend </a:t>
            </a:r>
            <a:r>
              <a:rPr lang="nl-NL" sz="1800" b="1" i="1" dirty="0">
                <a:latin typeface="Arial"/>
                <a:cs typeface="Arial"/>
              </a:rPr>
              <a:t>gedrag 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304" y="2151272"/>
            <a:ext cx="6250610" cy="316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Programma</a:t>
            </a:r>
          </a:p>
          <a:p>
            <a:pPr marL="0" indent="0">
              <a:buNone/>
            </a:pPr>
            <a:endParaRPr lang="nl-NL" sz="8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sz="800" b="1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Opdracht 1.  Woordspin</a:t>
            </a:r>
            <a:br>
              <a:rPr lang="nl-NL" sz="1400" dirty="0" smtClean="0">
                <a:latin typeface="Arial"/>
                <a:cs typeface="Arial"/>
              </a:rPr>
            </a:br>
            <a:endParaRPr lang="nl-NL" sz="1400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Opdracht 2.  Kaartspel</a:t>
            </a:r>
            <a:br>
              <a:rPr lang="nl-NL" sz="1400" dirty="0" smtClean="0">
                <a:latin typeface="Arial"/>
                <a:cs typeface="Arial"/>
              </a:rPr>
            </a:br>
            <a:endParaRPr lang="nl-NL" sz="1400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Opdracht 3.  Rollenspel/scenario’s</a:t>
            </a:r>
            <a:br>
              <a:rPr lang="nl-NL" sz="1400" dirty="0" smtClean="0">
                <a:latin typeface="Arial"/>
                <a:cs typeface="Arial"/>
              </a:rPr>
            </a:br>
            <a:endParaRPr lang="nl-NL" sz="1400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Afronding</a:t>
            </a:r>
            <a:endParaRPr lang="nl-NL" sz="1400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1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7396" y="1375526"/>
            <a:ext cx="3992084" cy="1143000"/>
          </a:xfrm>
        </p:spPr>
        <p:txBody>
          <a:bodyPr>
            <a:noAutofit/>
          </a:bodyPr>
          <a:lstStyle/>
          <a:p>
            <a:r>
              <a:rPr lang="nl-NL" sz="2000" b="1" i="1" dirty="0" smtClean="0">
                <a:latin typeface="Arial"/>
                <a:cs typeface="Arial"/>
              </a:rPr>
              <a:t>Seksueel</a:t>
            </a:r>
            <a:r>
              <a:rPr lang="nl-NL" sz="1400" b="1" i="1" dirty="0" smtClean="0">
                <a:latin typeface="Arial"/>
                <a:cs typeface="Arial"/>
              </a:rPr>
              <a:t> </a:t>
            </a:r>
            <a:br>
              <a:rPr lang="nl-NL" sz="1400" b="1" i="1" dirty="0" smtClean="0">
                <a:latin typeface="Arial"/>
                <a:cs typeface="Arial"/>
              </a:rPr>
            </a:br>
            <a:r>
              <a:rPr lang="nl-NL" sz="2000" b="1" i="1" dirty="0" smtClean="0">
                <a:latin typeface="Arial"/>
                <a:cs typeface="Arial"/>
              </a:rPr>
              <a:t>grensoverschrijdend gedrag</a:t>
            </a:r>
            <a:br>
              <a:rPr lang="nl-NL" sz="2000" b="1" i="1" dirty="0" smtClean="0">
                <a:latin typeface="Arial"/>
                <a:cs typeface="Arial"/>
              </a:rPr>
            </a:br>
            <a:r>
              <a:rPr lang="nl-NL" sz="2000" b="1" i="1" dirty="0" smtClean="0">
                <a:latin typeface="Arial"/>
                <a:cs typeface="Arial"/>
              </a:rPr>
              <a:t> </a:t>
            </a:r>
            <a:r>
              <a:rPr lang="nl-NL" sz="2000" b="1" i="1" dirty="0">
                <a:latin typeface="Arial"/>
                <a:cs typeface="Arial"/>
              </a:rPr>
              <a:t>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304" y="2518526"/>
            <a:ext cx="6250610" cy="2732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Opdracht 1.    Woordspin</a:t>
            </a:r>
          </a:p>
          <a:p>
            <a:pPr marL="0" indent="0">
              <a:buNone/>
            </a:pPr>
            <a:endParaRPr lang="nl-NL" sz="2400" b="1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</a:rPr>
              <a:t>Waar denk je aan bij ‘seksueel grensoverschrijdend gedrag’?</a:t>
            </a:r>
            <a:r>
              <a:rPr lang="nl-NL" sz="1600" dirty="0" smtClean="0">
                <a:latin typeface="Arial"/>
                <a:cs typeface="Arial"/>
              </a:rPr>
              <a:t/>
            </a:r>
            <a:br>
              <a:rPr lang="nl-NL" sz="1600" dirty="0" smtClean="0">
                <a:latin typeface="Arial"/>
                <a:cs typeface="Arial"/>
              </a:rPr>
            </a:br>
            <a:endParaRPr lang="nl-NL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8334" y="1426620"/>
            <a:ext cx="3500784" cy="1143000"/>
          </a:xfrm>
        </p:spPr>
        <p:txBody>
          <a:bodyPr>
            <a:noAutofit/>
          </a:bodyPr>
          <a:lstStyle/>
          <a:p>
            <a:r>
              <a:rPr lang="nl-NL" sz="1800" b="1" i="1" dirty="0" smtClean="0">
                <a:latin typeface="Arial"/>
                <a:cs typeface="Arial"/>
              </a:rPr>
              <a:t>Seksueel </a:t>
            </a:r>
            <a:br>
              <a:rPr lang="nl-NL" sz="1800" b="1" i="1" dirty="0" smtClean="0">
                <a:latin typeface="Arial"/>
                <a:cs typeface="Arial"/>
              </a:rPr>
            </a:br>
            <a:r>
              <a:rPr lang="nl-NL" sz="1800" b="1" i="1" dirty="0" smtClean="0">
                <a:latin typeface="Arial"/>
                <a:cs typeface="Arial"/>
              </a:rPr>
              <a:t>grensoverschrijdend gedrag </a:t>
            </a:r>
            <a:r>
              <a:rPr lang="nl-NL" sz="1800" b="1" i="1" dirty="0">
                <a:latin typeface="Arial"/>
                <a:cs typeface="Arial"/>
              </a:rPr>
              <a:t>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3902" y="2485808"/>
            <a:ext cx="6250610" cy="2420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Opdracht  2.   Kaartspel</a:t>
            </a:r>
          </a:p>
          <a:p>
            <a:pPr marL="0" indent="0">
              <a:buNone/>
            </a:pPr>
            <a:endParaRPr lang="nl-NL" sz="2000" b="1" dirty="0"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nl-NL" sz="1400" dirty="0" smtClean="0">
                <a:solidFill>
                  <a:prstClr val="black"/>
                </a:solidFill>
                <a:latin typeface="Arial"/>
                <a:cs typeface="Arial"/>
              </a:rPr>
              <a:t>We gaan met </a:t>
            </a: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behulp van kaartjes in groepjes discussiëren over allerlei </a:t>
            </a:r>
            <a:endParaRPr lang="nl-NL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nl-NL" sz="1400" dirty="0" smtClean="0">
                <a:solidFill>
                  <a:prstClr val="black"/>
                </a:solidFill>
                <a:latin typeface="Arial"/>
                <a:cs typeface="Arial"/>
              </a:rPr>
              <a:t>situaties:</a:t>
            </a:r>
          </a:p>
          <a:p>
            <a:pPr marL="0" lvl="0" indent="0">
              <a:buNone/>
            </a:pPr>
            <a:endParaRPr lang="nl-NL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buBlip>
                <a:blip r:embed="rId2"/>
              </a:buBlip>
            </a:pP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Is iets grensoverschrijdend? </a:t>
            </a:r>
            <a:endParaRPr lang="nl-NL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nl-NL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buBlip>
                <a:blip r:embed="rId2"/>
              </a:buBlip>
            </a:pP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Waarom wel of waarom niet? </a:t>
            </a:r>
            <a:endParaRPr lang="nl-NL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nl-NL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buBlip>
                <a:blip r:embed="rId2"/>
              </a:buBlip>
            </a:pPr>
            <a:r>
              <a:rPr lang="nl-NL" sz="1400" dirty="0">
                <a:solidFill>
                  <a:prstClr val="black"/>
                </a:solidFill>
                <a:latin typeface="Arial"/>
                <a:cs typeface="Arial"/>
              </a:rPr>
              <a:t>Wat zou je kunnen doen in die situatie? </a:t>
            </a:r>
          </a:p>
          <a:p>
            <a:pPr marL="0" indent="0">
              <a:buNone/>
            </a:pPr>
            <a:endParaRPr lang="nl-NL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9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5670" y="1324050"/>
            <a:ext cx="3500784" cy="1143000"/>
          </a:xfrm>
        </p:spPr>
        <p:txBody>
          <a:bodyPr>
            <a:noAutofit/>
          </a:bodyPr>
          <a:lstStyle/>
          <a:p>
            <a:r>
              <a:rPr lang="nl-NL" sz="1800" b="1" i="1" dirty="0" smtClean="0">
                <a:latin typeface="Arial"/>
                <a:cs typeface="Arial"/>
              </a:rPr>
              <a:t>Seksueel </a:t>
            </a:r>
            <a:br>
              <a:rPr lang="nl-NL" sz="1800" b="1" i="1" dirty="0" smtClean="0">
                <a:latin typeface="Arial"/>
                <a:cs typeface="Arial"/>
              </a:rPr>
            </a:br>
            <a:r>
              <a:rPr lang="nl-NL" sz="1800" b="1" i="1" dirty="0" smtClean="0">
                <a:latin typeface="Arial"/>
                <a:cs typeface="Arial"/>
              </a:rPr>
              <a:t>grensoverschrijdend gedrag </a:t>
            </a:r>
            <a:r>
              <a:rPr lang="nl-NL" sz="1800" b="1" i="1" dirty="0">
                <a:latin typeface="Arial"/>
                <a:cs typeface="Arial"/>
              </a:rPr>
              <a:t>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304" y="2396599"/>
            <a:ext cx="6250610" cy="316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Opdracht 3.   Rollenspel/scenario’s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gaan oefenen </a:t>
            </a:r>
            <a:r>
              <a:rPr lang="nl-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 situaties die vaak voorkomen onder </a:t>
            </a:r>
            <a:r>
              <a:rPr lang="nl-N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jongeren:</a:t>
            </a:r>
          </a:p>
          <a:p>
            <a:pPr marL="0" lvl="0" indent="0">
              <a:buNone/>
            </a:pPr>
            <a:endParaRPr lang="nl-NL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nl-N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door middel van </a:t>
            </a:r>
            <a:r>
              <a:rPr lang="nl-N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rollenspellen: in tweetallen/groepjes/klassikaal </a:t>
            </a:r>
          </a:p>
          <a:p>
            <a:pPr marL="0" lvl="0" indent="0">
              <a:buNone/>
            </a:pPr>
            <a:endParaRPr lang="nl-NL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nl-NL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door </a:t>
            </a:r>
            <a:r>
              <a:rPr lang="nl-N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nl-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tweetallen vragen bij verschillende scenario’s </a:t>
            </a:r>
            <a:r>
              <a:rPr lang="nl-N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 beantwoorden</a:t>
            </a:r>
          </a:p>
          <a:p>
            <a:pPr marL="0" lvl="0" indent="0">
              <a:buNone/>
            </a:pPr>
            <a:endParaRPr lang="nl-NL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NL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7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4881" y="1393166"/>
            <a:ext cx="3500784" cy="1143000"/>
          </a:xfrm>
        </p:spPr>
        <p:txBody>
          <a:bodyPr>
            <a:noAutofit/>
          </a:bodyPr>
          <a:lstStyle/>
          <a:p>
            <a:r>
              <a:rPr lang="nl-NL" sz="1800" b="1" i="1" dirty="0" smtClean="0">
                <a:latin typeface="Arial"/>
                <a:cs typeface="Arial"/>
              </a:rPr>
              <a:t>Seksueel </a:t>
            </a:r>
            <a:br>
              <a:rPr lang="nl-NL" sz="1800" b="1" i="1" dirty="0" smtClean="0">
                <a:latin typeface="Arial"/>
                <a:cs typeface="Arial"/>
              </a:rPr>
            </a:br>
            <a:r>
              <a:rPr lang="nl-NL" sz="1800" b="1" i="1" dirty="0" smtClean="0">
                <a:latin typeface="Arial"/>
                <a:cs typeface="Arial"/>
              </a:rPr>
              <a:t>grensoverschrijdend gedrag </a:t>
            </a:r>
            <a:r>
              <a:rPr lang="nl-NL" sz="1800" b="1" dirty="0">
                <a:latin typeface="Arial"/>
                <a:cs typeface="Arial"/>
              </a:rPr>
              <a:t>♀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303" y="2151272"/>
            <a:ext cx="6302579" cy="316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Afronding</a:t>
            </a:r>
          </a:p>
          <a:p>
            <a:pPr marL="0" indent="0">
              <a:buNone/>
            </a:pPr>
            <a:endParaRPr lang="nl-NL" sz="16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600" b="1" dirty="0" smtClean="0">
                <a:latin typeface="Arial"/>
                <a:cs typeface="Arial"/>
              </a:rPr>
              <a:t>Meer informatie:</a:t>
            </a:r>
          </a:p>
          <a:p>
            <a:pPr marL="0" indent="0">
              <a:buNone/>
            </a:pPr>
            <a:endParaRPr lang="nl-NL" sz="800" b="1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  <a:hlinkClick r:id="rId3"/>
              </a:rPr>
              <a:t>www.sense.info</a:t>
            </a:r>
            <a:r>
              <a:rPr lang="nl-NL" sz="14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nl-NL" sz="1400" dirty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  </a:t>
            </a:r>
            <a:r>
              <a:rPr lang="nl-NL" sz="1400" dirty="0" smtClean="0">
                <a:latin typeface="Arial"/>
                <a:cs typeface="Arial"/>
              </a:rPr>
              <a:t>    </a:t>
            </a:r>
            <a:r>
              <a:rPr lang="nl-NL" sz="1400" dirty="0" smtClean="0">
                <a:latin typeface="Arial"/>
                <a:cs typeface="Arial"/>
              </a:rPr>
              <a:t>o.a. oefenen met situaties met behulp van ‘</a:t>
            </a:r>
            <a:r>
              <a:rPr lang="nl-NL" sz="1400" dirty="0" err="1">
                <a:latin typeface="Arial"/>
                <a:cs typeface="Arial"/>
              </a:rPr>
              <a:t>C</a:t>
            </a:r>
            <a:r>
              <a:rPr lang="nl-NL" sz="1400" dirty="0" err="1" smtClean="0">
                <a:latin typeface="Arial"/>
                <a:cs typeface="Arial"/>
              </a:rPr>
              <a:t>an</a:t>
            </a:r>
            <a:r>
              <a:rPr lang="nl-NL" sz="1400" dirty="0" smtClean="0">
                <a:latin typeface="Arial"/>
                <a:cs typeface="Arial"/>
              </a:rPr>
              <a:t> </a:t>
            </a:r>
            <a:r>
              <a:rPr lang="nl-NL" sz="1400" dirty="0" err="1" smtClean="0">
                <a:latin typeface="Arial"/>
                <a:cs typeface="Arial"/>
              </a:rPr>
              <a:t>you</a:t>
            </a:r>
            <a:r>
              <a:rPr lang="nl-NL" sz="1400" dirty="0" smtClean="0">
                <a:latin typeface="Arial"/>
                <a:cs typeface="Arial"/>
              </a:rPr>
              <a:t> fix </a:t>
            </a:r>
            <a:r>
              <a:rPr lang="nl-NL" sz="1400" dirty="0" err="1" smtClean="0">
                <a:latin typeface="Arial"/>
                <a:cs typeface="Arial"/>
              </a:rPr>
              <a:t>it</a:t>
            </a:r>
            <a:r>
              <a:rPr lang="nl-NL" sz="1400" dirty="0" smtClean="0">
                <a:latin typeface="Arial"/>
                <a:cs typeface="Arial"/>
              </a:rPr>
              <a:t>’</a:t>
            </a:r>
          </a:p>
          <a:p>
            <a:pPr marL="0" indent="0">
              <a:buNone/>
            </a:pPr>
            <a:endParaRPr lang="nl-NL" sz="1400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  <a:hlinkClick r:id="rId4"/>
              </a:rPr>
              <a:t>www.slachtofferhulp.nl</a:t>
            </a:r>
            <a:endParaRPr lang="nl-NL" sz="1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sz="1400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r>
              <a:rPr lang="nl-NL" sz="1400" dirty="0" smtClean="0">
                <a:latin typeface="Arial"/>
                <a:cs typeface="Arial"/>
                <a:hlinkClick r:id="rId5"/>
              </a:rPr>
              <a:t>www.korrelatie.nl</a:t>
            </a:r>
            <a:endParaRPr lang="nl-NL" sz="1400" dirty="0" smtClean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endParaRPr lang="nl-NL" sz="1600" dirty="0">
              <a:latin typeface="Arial"/>
              <a:cs typeface="Arial"/>
            </a:endParaRPr>
          </a:p>
          <a:p>
            <a:pPr>
              <a:buBlip>
                <a:blip r:embed="rId2"/>
              </a:buBlip>
            </a:pPr>
            <a:endParaRPr lang="nl-NL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7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172</Words>
  <Application>Microsoft Office PowerPoint</Application>
  <PresentationFormat>Diavoorstelling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Les voor ♀</vt:lpstr>
      <vt:lpstr>Seksueel  grensoverschrijdend gedrag ♀</vt:lpstr>
      <vt:lpstr>Seksueel  grensoverschrijdend gedrag ♀</vt:lpstr>
      <vt:lpstr>Seksueel  grensoverschrijdend gedrag ♀</vt:lpstr>
      <vt:lpstr>Seksueel  grensoverschrijdend gedrag  ♀</vt:lpstr>
      <vt:lpstr>Seksueel  grensoverschrijdend gedrag ♀</vt:lpstr>
      <vt:lpstr>Seksueel  grensoverschrijdend gedrag ♀</vt:lpstr>
      <vt:lpstr>Seksueel  grensoverschrijdend gedrag 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Gebruiker</cp:lastModifiedBy>
  <cp:revision>36</cp:revision>
  <dcterms:created xsi:type="dcterms:W3CDTF">2012-09-03T14:23:03Z</dcterms:created>
  <dcterms:modified xsi:type="dcterms:W3CDTF">2012-12-20T09:02:58Z</dcterms:modified>
</cp:coreProperties>
</file>