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0" r:id="rId5"/>
    <p:sldId id="261" r:id="rId6"/>
    <p:sldId id="266" r:id="rId7"/>
    <p:sldId id="287" r:id="rId8"/>
    <p:sldId id="288" r:id="rId9"/>
    <p:sldId id="267" r:id="rId10"/>
    <p:sldId id="268" r:id="rId11"/>
    <p:sldId id="269" r:id="rId12"/>
    <p:sldId id="282" r:id="rId13"/>
    <p:sldId id="289" r:id="rId14"/>
    <p:sldId id="281" r:id="rId15"/>
    <p:sldId id="283" r:id="rId16"/>
    <p:sldId id="271" r:id="rId17"/>
    <p:sldId id="284" r:id="rId18"/>
    <p:sldId id="272" r:id="rId19"/>
    <p:sldId id="285" r:id="rId20"/>
    <p:sldId id="273" r:id="rId21"/>
    <p:sldId id="286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6" autoAdjust="0"/>
    <p:restoredTop sz="96124" autoAdjust="0"/>
  </p:normalViewPr>
  <p:slideViewPr>
    <p:cSldViewPr snapToGrid="0" snapToObjects="1">
      <p:cViewPr varScale="1">
        <p:scale>
          <a:sx n="76" d="100"/>
          <a:sy n="76" d="100"/>
        </p:scale>
        <p:origin x="10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57921-75E2-43E0-8F0A-E49CF0AE0571}" type="datetimeFigureOut">
              <a:rPr lang="nl-NL"/>
              <a:pPr>
                <a:defRPr/>
              </a:pPr>
              <a:t>19-02-2020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1B8FF-2E2E-4445-A165-651016E3310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8472D-CC3E-44C1-9A26-ED6443DE0F1A}" type="datetimeFigureOut">
              <a:rPr lang="nl-NL"/>
              <a:pPr>
                <a:defRPr/>
              </a:pPr>
              <a:t>19-02-2020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AE469-3CC6-40A6-B798-BD4C9705A40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3ACD6-074B-40B8-9008-EF52E95BD78B}" type="datetimeFigureOut">
              <a:rPr lang="nl-NL"/>
              <a:pPr>
                <a:defRPr/>
              </a:pPr>
              <a:t>19-02-2020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C51CE-2ADC-43DC-A135-C79949F38B5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1A600-5309-4881-AA83-7D32F805700E}" type="datetimeFigureOut">
              <a:rPr lang="nl-NL"/>
              <a:pPr>
                <a:defRPr/>
              </a:pPr>
              <a:t>19-02-2020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13E85-8053-47C5-83DB-D83550CCB37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D615B-581A-4F47-83C5-6D0227ABECDB}" type="datetimeFigureOut">
              <a:rPr lang="nl-NL"/>
              <a:pPr>
                <a:defRPr/>
              </a:pPr>
              <a:t>19-02-2020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AF34-0644-4038-88F3-B5209FFB4F6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AC0CC-1F14-4B42-B024-271E195A4EEF}" type="datetimeFigureOut">
              <a:rPr lang="nl-NL"/>
              <a:pPr>
                <a:defRPr/>
              </a:pPr>
              <a:t>19-02-2020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8AE6-D92C-4F26-995F-ED96CC2F397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CA675-4B66-42AF-801A-44BE4D022032}" type="datetimeFigureOut">
              <a:rPr lang="nl-NL"/>
              <a:pPr>
                <a:defRPr/>
              </a:pPr>
              <a:t>19-02-2020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6CB1D-5CCD-4014-96CD-F5F118D6054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37B47-3CFE-4F7E-B649-DB1F77BE49DC}" type="datetimeFigureOut">
              <a:rPr lang="nl-NL"/>
              <a:pPr>
                <a:defRPr/>
              </a:pPr>
              <a:t>19-02-2020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E9D76-DD2F-4588-8E86-E1D6B8B4737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165F4-A9E8-47F7-9972-3020CCC1BD68}" type="datetimeFigureOut">
              <a:rPr lang="nl-NL"/>
              <a:pPr>
                <a:defRPr/>
              </a:pPr>
              <a:t>19-02-2020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95C0B-065A-4AAF-9BFC-F5C84C1DB77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BD73D-B0CC-4880-81DC-C51E02AE132B}" type="datetimeFigureOut">
              <a:rPr lang="nl-NL"/>
              <a:pPr>
                <a:defRPr/>
              </a:pPr>
              <a:t>19-02-2020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97EAE-3A29-496B-81C4-02949A362C1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D1350-5EB4-4C30-A17A-5C7AC406E5F1}" type="datetimeFigureOut">
              <a:rPr lang="nl-NL"/>
              <a:pPr>
                <a:defRPr/>
              </a:pPr>
              <a:t>19-02-2020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E239-73BC-468E-85D5-C687FAFF5D8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B08CE2-E508-4E58-8F6F-CEE62F668869}" type="datetimeFigureOut">
              <a:rPr lang="nl-NL"/>
              <a:pPr>
                <a:defRPr/>
              </a:pPr>
              <a:t>19-02-2020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62CC11-3B1C-4CA4-91DC-5EB2BE13C15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ElXZ_Zg8CBI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llokezban.nl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nse.inf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hthoek 2"/>
          <p:cNvSpPr>
            <a:spLocks noChangeArrowheads="1"/>
          </p:cNvSpPr>
          <p:nvPr/>
        </p:nvSpPr>
        <p:spPr bwMode="auto">
          <a:xfrm>
            <a:off x="5207000" y="2008188"/>
            <a:ext cx="29337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 b="1"/>
              <a:t>Partnerkeuze </a:t>
            </a:r>
          </a:p>
          <a:p>
            <a:endParaRPr lang="nl-NL" sz="1400" b="1"/>
          </a:p>
          <a:p>
            <a:r>
              <a:rPr lang="nl-NL" sz="2800" b="1"/>
              <a:t>          &amp; </a:t>
            </a:r>
          </a:p>
          <a:p>
            <a:endParaRPr lang="nl-NL" sz="1400" b="1"/>
          </a:p>
          <a:p>
            <a:r>
              <a:rPr lang="nl-NL" sz="2800" b="1"/>
              <a:t>maagdelijkheid</a:t>
            </a:r>
          </a:p>
        </p:txBody>
      </p:sp>
      <p:pic>
        <p:nvPicPr>
          <p:cNvPr id="3" name="Afbeelding 2" descr="Afbeelding met water, persoon, buiten, man&#10;&#10;Automatisch gegenereerde beschrijving">
            <a:extLst>
              <a:ext uri="{FF2B5EF4-FFF2-40B4-BE49-F238E27FC236}">
                <a16:creationId xmlns:a16="http://schemas.microsoft.com/office/drawing/2014/main" id="{2FE85BDA-BFCC-49AE-96B9-0A51B42C2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368" y="3700463"/>
            <a:ext cx="2926080" cy="1950720"/>
          </a:xfrm>
          <a:prstGeom prst="rect">
            <a:avLst/>
          </a:prstGeom>
        </p:spPr>
      </p:pic>
      <p:pic>
        <p:nvPicPr>
          <p:cNvPr id="7" name="Afbeelding 6" descr="Afbeelding met persoon, zitten, tafel, man&#10;&#10;Automatisch gegenereerde beschrijving">
            <a:extLst>
              <a:ext uri="{FF2B5EF4-FFF2-40B4-BE49-F238E27FC236}">
                <a16:creationId xmlns:a16="http://schemas.microsoft.com/office/drawing/2014/main" id="{E60EDA81-97E2-49F1-BC71-DF24C9DCA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058" y="3923254"/>
            <a:ext cx="2461330" cy="1640887"/>
          </a:xfrm>
          <a:prstGeom prst="rect">
            <a:avLst/>
          </a:prstGeom>
        </p:spPr>
      </p:pic>
      <p:pic>
        <p:nvPicPr>
          <p:cNvPr id="9" name="Afbeelding 8" descr="Afbeelding met buiten, persoon, staand, vrouw&#10;&#10;Automatisch gegenereerde beschrijving">
            <a:extLst>
              <a:ext uri="{FF2B5EF4-FFF2-40B4-BE49-F238E27FC236}">
                <a16:creationId xmlns:a16="http://schemas.microsoft.com/office/drawing/2014/main" id="{F361B343-9266-4D7A-9B57-244A9FA99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138" y="1725556"/>
            <a:ext cx="2735860" cy="182390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92363"/>
            <a:ext cx="6657975" cy="3160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z="8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Opdracht 2.  Maagdelijkheid</a:t>
            </a:r>
          </a:p>
          <a:p>
            <a:pPr marL="0" indent="0" eaLnBrk="1" hangingPunct="1">
              <a:buFont typeface="Arial" charset="0"/>
              <a:buNone/>
            </a:pPr>
            <a:endParaRPr lang="nl-NL" sz="24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>
                <a:latin typeface="Arial" charset="0"/>
                <a:cs typeface="Arial" charset="0"/>
              </a:rPr>
              <a:t>   </a:t>
            </a:r>
            <a:r>
              <a:rPr lang="nl-NL" sz="1400" dirty="0">
                <a:latin typeface="Arial" charset="0"/>
                <a:cs typeface="Arial" charset="0"/>
              </a:rPr>
              <a:t>Schrijf op je post-it wat maagd zijn voor jou inhoudt.</a:t>
            </a:r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4538663" y="1873250"/>
            <a:ext cx="3668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nl-NL" b="1" i="1"/>
              <a:t>Partnerkeuze en maagdelijkheid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497138"/>
            <a:ext cx="6657975" cy="31607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Opdracht 2.   Maagdelijkheid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nl-NL" sz="1400" b="1" dirty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nl-NL" sz="1800" b="1" dirty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800" b="1" dirty="0">
                <a:latin typeface="Arial" charset="0"/>
                <a:cs typeface="Arial" charset="0"/>
              </a:rPr>
              <a:t>Het maagdenvlies sluit de vagina af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nl-NL" sz="1800" b="1" dirty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dirty="0">
                <a:latin typeface="Arial" charset="0"/>
                <a:cs typeface="Arial" charset="0"/>
              </a:rPr>
              <a:t>Waar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dirty="0">
                <a:latin typeface="Arial" charset="0"/>
                <a:cs typeface="Arial" charset="0"/>
              </a:rPr>
              <a:t>Niet waar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nl-NL" sz="2400" dirty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nl-NL" sz="1400" dirty="0">
              <a:latin typeface="Arial" charset="0"/>
              <a:cs typeface="Arial" charset="0"/>
            </a:endParaRPr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314825" y="1693863"/>
            <a:ext cx="3690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nl-NL" b="1" i="1"/>
              <a:t>Partnerkeuze en maagdelijkheid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4660900" y="1752600"/>
            <a:ext cx="3925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nl-NL" b="1" i="1"/>
              <a:t>Partnerkeuze en maagdelijkheid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8BBEF6-4165-42BD-AB79-F9BB8A51E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284" y="2225347"/>
            <a:ext cx="5285232" cy="314553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1271588" y="2119313"/>
            <a:ext cx="6913562" cy="34147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Niet waar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sz="1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l-NL" sz="1400" dirty="0">
                <a:latin typeface="Arial" charset="0"/>
                <a:cs typeface="Arial" charset="0"/>
              </a:rPr>
              <a:t>Randje weefsel rond de ingang van de vagina. Het sluit de vagina dus niet af. </a:t>
            </a:r>
          </a:p>
          <a:p>
            <a:pPr eaLnBrk="1" hangingPunct="1">
              <a:lnSpc>
                <a:spcPct val="80000"/>
              </a:lnSpc>
            </a:pPr>
            <a:endParaRPr lang="nl-NL" sz="1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l-NL" sz="1400" dirty="0">
                <a:latin typeface="Arial" charset="0"/>
                <a:cs typeface="Arial" charset="0"/>
              </a:rPr>
              <a:t>Er kan menstruatiebloed doorheen. </a:t>
            </a:r>
          </a:p>
        </p:txBody>
      </p:sp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4660900" y="1752600"/>
            <a:ext cx="3925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nl-NL" b="1" i="1"/>
              <a:t>Partnerkeuze en maagdelijkheid</a:t>
            </a:r>
          </a:p>
        </p:txBody>
      </p:sp>
    </p:spTree>
    <p:extLst>
      <p:ext uri="{BB962C8B-B14F-4D97-AF65-F5344CB8AC3E}">
        <p14:creationId xmlns:p14="http://schemas.microsoft.com/office/powerpoint/2010/main" val="18929314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63788"/>
            <a:ext cx="6657975" cy="316071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nl-NL" sz="1400" b="1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nl-NL" sz="1400" b="1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800" b="1">
                <a:latin typeface="Arial" charset="0"/>
                <a:cs typeface="Arial" charset="0"/>
              </a:rPr>
              <a:t>Een dokter kan zien of een meisje ontmaagd is.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nl-NL" sz="1800" b="1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nl-NL" sz="2000" b="1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>
                <a:latin typeface="Arial" charset="0"/>
                <a:cs typeface="Arial" charset="0"/>
              </a:rPr>
              <a:t>Waar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>
                <a:latin typeface="Arial" charset="0"/>
                <a:cs typeface="Arial" charset="0"/>
              </a:rPr>
              <a:t>Niet waar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nl-NL" sz="240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40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nl-NL" sz="1400">
              <a:latin typeface="Arial" charset="0"/>
              <a:cs typeface="Arial" charset="0"/>
            </a:endParaRPr>
          </a:p>
        </p:txBody>
      </p:sp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514850" y="1762125"/>
            <a:ext cx="393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nl-NL" b="1" i="1"/>
              <a:t>Partnerkeuze en maagdelijkheid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1784350" y="2474913"/>
            <a:ext cx="6165850" cy="3033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					      </a:t>
            </a:r>
            <a:r>
              <a:rPr lang="nl-NL" sz="2400" b="1" dirty="0">
                <a:latin typeface="Arial" charset="0"/>
                <a:cs typeface="Arial" charset="0"/>
              </a:rPr>
              <a:t>Niet waar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nl-NL" sz="800" b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 -   Nee, zelfs een dokter kan dat meestal niet zien. </a:t>
            </a:r>
            <a:br>
              <a:rPr lang="nl-NL" sz="1400" dirty="0">
                <a:latin typeface="Arial" charset="0"/>
                <a:cs typeface="Arial" charset="0"/>
              </a:rPr>
            </a:br>
            <a:endParaRPr lang="nl-NL" sz="8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 -   Heel soms, bij meisjes met een groot of stug maagdenvlies, is het wel te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     zien.</a:t>
            </a:r>
          </a:p>
        </p:txBody>
      </p:sp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6699250" y="1493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nl-NL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4170363" y="1676400"/>
            <a:ext cx="409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nl-NL" b="1" i="1"/>
              <a:t>Partnerkeuze en maagdelijkheid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749550"/>
            <a:ext cx="6657975" cy="264795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nl-NL" sz="800" b="1" dirty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b="1" dirty="0">
                <a:latin typeface="Arial" charset="0"/>
                <a:cs typeface="Arial" charset="0"/>
              </a:rPr>
              <a:t>Alle meisjes bloeden tijdens de eerste keer seks.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nl-NL" sz="1500" dirty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nl-NL" sz="1500" dirty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dirty="0">
                <a:latin typeface="Arial" charset="0"/>
                <a:cs typeface="Arial" charset="0"/>
              </a:rPr>
              <a:t>Waar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dirty="0">
                <a:latin typeface="Arial" charset="0"/>
                <a:cs typeface="Arial" charset="0"/>
              </a:rPr>
              <a:t>Niet waar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nl-NL" sz="2400" dirty="0">
              <a:latin typeface="Arial" charset="0"/>
              <a:cs typeface="Arial" charset="0"/>
            </a:endParaRPr>
          </a:p>
        </p:txBody>
      </p:sp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505325" y="1800225"/>
            <a:ext cx="3970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nl-NL" b="1" i="1"/>
              <a:t>Partnerkeuze en maagdelijkheid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1562100" y="2363788"/>
            <a:ext cx="6156325" cy="3238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NL" sz="1500" dirty="0">
                <a:latin typeface="Arial" charset="0"/>
                <a:cs typeface="Arial" charset="0"/>
              </a:rPr>
              <a:t> 					</a:t>
            </a:r>
            <a:r>
              <a:rPr lang="nl-NL" sz="2400" b="1" dirty="0">
                <a:latin typeface="Arial" charset="0"/>
                <a:cs typeface="Arial" charset="0"/>
              </a:rPr>
              <a:t>Niet waar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nl-NL" sz="1000" b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nl-NL" sz="1000" b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NL" sz="1500" dirty="0">
                <a:latin typeface="Arial" charset="0"/>
                <a:cs typeface="Arial" charset="0"/>
              </a:rPr>
              <a:t> </a:t>
            </a:r>
            <a:r>
              <a:rPr lang="nl-NL" sz="1400" dirty="0">
                <a:latin typeface="Arial" charset="0"/>
                <a:cs typeface="Arial" charset="0"/>
              </a:rPr>
              <a:t>-   Veel meisjes bloeden niet tijdens de eerste keer vaginale seks.</a:t>
            </a:r>
            <a:r>
              <a:rPr lang="nl-NL" sz="1500" dirty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nl-NL" sz="8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NL" sz="1500" dirty="0">
                <a:latin typeface="Arial" charset="0"/>
                <a:cs typeface="Arial" charset="0"/>
              </a:rPr>
              <a:t> </a:t>
            </a:r>
            <a:r>
              <a:rPr lang="nl-NL" sz="1400" dirty="0">
                <a:latin typeface="Arial" charset="0"/>
                <a:cs typeface="Arial" charset="0"/>
              </a:rPr>
              <a:t>-   Vaak is het randje zo soepel dat het gewoon meegeeft. Als het vrijen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      ontspannen is en de vrouw opgewonden en vochtig is, rekt de vagina uit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      en beweegt het randje vanzelf mee.</a:t>
            </a:r>
            <a:endParaRPr lang="nl-NL" sz="800" dirty="0">
              <a:latin typeface="Arial" charset="0"/>
              <a:cs typeface="Arial" charset="0"/>
            </a:endParaRPr>
          </a:p>
        </p:txBody>
      </p:sp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4403725" y="1744663"/>
            <a:ext cx="4059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nl-NL"/>
              <a:t>Partnerkeuze en maagdelijkheid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620963"/>
            <a:ext cx="6657975" cy="2776537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nl-NL" sz="1500" b="1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b="1">
                <a:latin typeface="Arial" charset="0"/>
                <a:cs typeface="Arial" charset="0"/>
              </a:rPr>
              <a:t>Een meisje kan ook bloeden tijdens de tiende keer seks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nl-NL" sz="150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nl-NL" sz="150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>
                <a:latin typeface="Arial" charset="0"/>
                <a:cs typeface="Arial" charset="0"/>
              </a:rPr>
              <a:t>Waar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>
                <a:latin typeface="Arial" charset="0"/>
                <a:cs typeface="Arial" charset="0"/>
              </a:rPr>
              <a:t>Niet waar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nl-NL" sz="240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500">
              <a:latin typeface="Arial" charset="0"/>
              <a:cs typeface="Arial" charset="0"/>
            </a:endParaRPr>
          </a:p>
        </p:txBody>
      </p:sp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348163" y="1766888"/>
            <a:ext cx="3825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nl-NL" b="1" i="1"/>
              <a:t>Partnerkeuze en maagdelijkheid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1416050" y="2519363"/>
            <a:ext cx="6400800" cy="29781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sz="2400" b="1" dirty="0">
                <a:latin typeface="Arial" charset="0"/>
                <a:cs typeface="Arial" charset="0"/>
              </a:rPr>
              <a:t>						  Waar</a:t>
            </a:r>
          </a:p>
          <a:p>
            <a:pPr eaLnBrk="1" hangingPunct="1">
              <a:buFont typeface="Arial" charset="0"/>
              <a:buNone/>
            </a:pPr>
            <a:endParaRPr lang="nl-NL" sz="800" b="1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nl-NL" sz="800" b="1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 -   Een meisje kan zelfs bloeden als ze voor de 100ste keer seks heeft.</a:t>
            </a:r>
          </a:p>
          <a:p>
            <a:pPr eaLnBrk="1" hangingPunct="1"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     Bijvoorbeeld als ze gespannen is of nog niet opgewonden genoeg is als de penis naar binnengaat. Dan kan het vaginaweefsel beschadigen en gaan bloeden. </a:t>
            </a:r>
          </a:p>
          <a:p>
            <a:pPr eaLnBrk="1" hangingPunct="1">
              <a:buFont typeface="Arial" charset="0"/>
              <a:buNone/>
            </a:pPr>
            <a:endParaRPr lang="nl-NL" sz="1400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 -   Als de seks rustig wordt opgebouwd met voldoende aandacht voor opwinding, dan is de kans dat ze bloedt of pijn heeft tijdens de seks klein.</a:t>
            </a:r>
          </a:p>
        </p:txBody>
      </p:sp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4383088" y="1784350"/>
            <a:ext cx="383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nl-NL" b="1" i="1"/>
              <a:t>Partnerkeuze en maagdelijkheid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>
          <a:xfrm>
            <a:off x="4549775" y="1706563"/>
            <a:ext cx="3724275" cy="638175"/>
          </a:xfrm>
        </p:spPr>
        <p:txBody>
          <a:bodyPr/>
          <a:lstStyle/>
          <a:p>
            <a:pPr eaLnBrk="1" hangingPunct="1"/>
            <a:r>
              <a:rPr lang="nl-NL" sz="1800" b="1" i="1">
                <a:latin typeface="Arial" charset="0"/>
                <a:cs typeface="Arial" charset="0"/>
              </a:rPr>
              <a:t>Partnerkeuze en maagdelijkheid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44738"/>
            <a:ext cx="6657975" cy="3160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Waarom deze les?</a:t>
            </a:r>
          </a:p>
          <a:p>
            <a:pPr marL="0" indent="0" eaLnBrk="1" hangingPunct="1">
              <a:buFont typeface="Arial" charset="0"/>
              <a:buNone/>
            </a:pPr>
            <a:endParaRPr lang="nl-NL" sz="12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>
                <a:latin typeface="Arial" charset="0"/>
                <a:cs typeface="Arial" charset="0"/>
              </a:rPr>
              <a:t>   </a:t>
            </a:r>
            <a:r>
              <a:rPr lang="nl-NL" sz="1400" dirty="0">
                <a:latin typeface="Arial" charset="0"/>
                <a:cs typeface="Arial" charset="0"/>
              </a:rPr>
              <a:t>Over partnerkeuze en maagdelijkheid bestaan veel verschillende ideeën,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      meningen en verwachtingen. Jongeren kunnen hierover andere ideeën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      hebben dan hun ouders.</a:t>
            </a:r>
            <a:br>
              <a:rPr lang="nl-NL" sz="1400" dirty="0">
                <a:latin typeface="Arial" charset="0"/>
                <a:cs typeface="Arial" charset="0"/>
              </a:rPr>
            </a:b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  De meeste jongeren kunnen zelf keuzes maken hierin. Deze keuzevrijheid is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      in seksuele rechten vastgelegd in verdragen die door de meeste landen ter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     wereld zijn ondertekend.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3"/>
            <a:ext cx="6657975" cy="3392487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nl-NL" sz="1500" b="1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nl-NL" sz="2000" b="1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nl-NL" sz="2000" b="1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800" b="1">
                <a:latin typeface="Arial" charset="0"/>
                <a:cs typeface="Arial" charset="0"/>
              </a:rPr>
              <a:t>Een jongen kan voelen of een meisje nog maagd is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nl-NL" sz="150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nl-NL" sz="150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>
                <a:latin typeface="Arial" charset="0"/>
                <a:cs typeface="Arial" charset="0"/>
              </a:rPr>
              <a:t>Waar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>
                <a:latin typeface="Arial" charset="0"/>
                <a:cs typeface="Arial" charset="0"/>
              </a:rPr>
              <a:t>Niet waar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nl-NL" sz="2800" b="1">
              <a:latin typeface="Arial" charset="0"/>
              <a:cs typeface="Arial" charset="0"/>
            </a:endParaRPr>
          </a:p>
        </p:txBody>
      </p:sp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4505325" y="1811338"/>
            <a:ext cx="3779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nl-NL" b="1" i="1"/>
              <a:t>Partnerkeuze en maagdelijkheid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427538" y="1689100"/>
            <a:ext cx="3914775" cy="641350"/>
          </a:xfrm>
        </p:spPr>
        <p:txBody>
          <a:bodyPr/>
          <a:lstStyle/>
          <a:p>
            <a:pPr algn="l" eaLnBrk="1" hangingPunct="1"/>
            <a:r>
              <a:rPr lang="nl-NL" sz="1800" b="1" i="1">
                <a:latin typeface="Arial" charset="0"/>
              </a:rPr>
              <a:t>Partnerkeuze en maagdelijkheid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1504950" y="2330450"/>
            <a:ext cx="6569075" cy="3216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nl-NL" sz="15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dirty="0">
                <a:latin typeface="Arial" charset="0"/>
                <a:cs typeface="Arial" charset="0"/>
              </a:rPr>
              <a:t>					   Niet waar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nl-NL" sz="8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nl-NL" sz="8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 -   Ze kunnen het verwarren met de spier rond de vaginaopening. Die spant zich aan als iemand gespannen is.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nl-NL" sz="1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 -   Als je seks hebt terwijl het meisje zo gespannen is, is dat heel pijnlijk en kan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     ze inderdaad gaan bloeden omdat het vaginaweefsel scheurt.</a:t>
            </a:r>
          </a:p>
          <a:p>
            <a:pPr marL="0" indent="0" eaLnBrk="1" hangingPunct="1">
              <a:buNone/>
            </a:pPr>
            <a:endParaRPr lang="nl-NL" sz="1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519363"/>
            <a:ext cx="6657975" cy="30448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nl-NL" sz="1800" b="1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>
                <a:latin typeface="Arial" charset="0"/>
                <a:cs typeface="Arial" charset="0"/>
              </a:rPr>
              <a:t>Je wordt alleen ontmaagd als je vaginale seks hebt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>
                <a:latin typeface="Arial" charset="0"/>
                <a:cs typeface="Arial" charset="0"/>
              </a:rPr>
              <a:t>(dus niet door orale of anale seks)</a:t>
            </a:r>
          </a:p>
          <a:p>
            <a:pPr marL="0" indent="0" algn="ctr" eaLnBrk="1" hangingPunct="1">
              <a:buFont typeface="Arial" charset="0"/>
              <a:buNone/>
            </a:pPr>
            <a:endParaRPr lang="nl-NL" sz="1800" b="1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400" b="1">
                <a:latin typeface="Arial" charset="0"/>
                <a:cs typeface="Arial" charset="0"/>
              </a:rPr>
              <a:t>Eens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2400" b="1">
                <a:latin typeface="Arial" charset="0"/>
                <a:cs typeface="Arial" charset="0"/>
              </a:rPr>
              <a:t>Oneens</a:t>
            </a:r>
          </a:p>
        </p:txBody>
      </p:sp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4470400" y="1800225"/>
            <a:ext cx="4270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nl-NL" b="1" i="1"/>
              <a:t>Partnerkeuze en maagdelijkheid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52675"/>
            <a:ext cx="6657975" cy="31003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nl-NL" sz="2000" b="1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nl-NL" sz="800" b="1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>
                <a:latin typeface="Arial" charset="0"/>
                <a:cs typeface="Arial" charset="0"/>
              </a:rPr>
              <a:t>Een man kan alleen een maagd als vrouw eisen,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>
                <a:latin typeface="Arial" charset="0"/>
                <a:cs typeface="Arial" charset="0"/>
              </a:rPr>
              <a:t>als hij zelf nog maagd is</a:t>
            </a:r>
          </a:p>
          <a:p>
            <a:pPr marL="0" indent="0" algn="ctr" eaLnBrk="1" hangingPunct="1">
              <a:buFont typeface="Arial" charset="0"/>
              <a:buNone/>
            </a:pPr>
            <a:endParaRPr lang="nl-NL" sz="1800" b="1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400" b="1">
                <a:latin typeface="Arial" charset="0"/>
                <a:cs typeface="Arial" charset="0"/>
              </a:rPr>
              <a:t>Eens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2400" b="1">
                <a:latin typeface="Arial" charset="0"/>
                <a:cs typeface="Arial" charset="0"/>
              </a:rPr>
              <a:t>Oneens</a:t>
            </a:r>
          </a:p>
        </p:txBody>
      </p:sp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4560888" y="1811338"/>
            <a:ext cx="3713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nl-NL" b="1" i="1"/>
              <a:t>Partnerkeuze en maagdelijkheid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81125" y="2543175"/>
            <a:ext cx="6657975" cy="29003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nl-NL" sz="1800" b="1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1800" b="1">
                <a:latin typeface="Arial" charset="0"/>
                <a:cs typeface="Arial" charset="0"/>
              </a:rPr>
              <a:t>Roddelen maakt jongeren kwetsbaar</a:t>
            </a:r>
          </a:p>
          <a:p>
            <a:pPr marL="0" indent="0" algn="ctr" eaLnBrk="1" hangingPunct="1">
              <a:buFont typeface="Arial" charset="0"/>
              <a:buNone/>
            </a:pPr>
            <a:endParaRPr lang="nl-NL" sz="1800" b="1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nl-NL" sz="2400" b="1">
                <a:latin typeface="Arial" charset="0"/>
                <a:cs typeface="Arial" charset="0"/>
              </a:rPr>
              <a:t>Eens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nl-NL" sz="2400" b="1">
                <a:latin typeface="Arial" charset="0"/>
                <a:cs typeface="Arial" charset="0"/>
              </a:rPr>
              <a:t>Oneens</a:t>
            </a:r>
          </a:p>
        </p:txBody>
      </p:sp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4538663" y="1839913"/>
            <a:ext cx="397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nl-NL" b="1" i="1"/>
              <a:t>Partnerkeuze en maagdelijkheid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3"/>
            <a:ext cx="6249987" cy="3160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000" b="1">
                <a:latin typeface="Arial" charset="0"/>
                <a:cs typeface="Arial" charset="0"/>
              </a:rPr>
              <a:t>Opdracht 2.   Maagdelijkheid</a:t>
            </a:r>
          </a:p>
          <a:p>
            <a:pPr marL="0" indent="0" eaLnBrk="1" hangingPunct="1">
              <a:buFont typeface="Arial" charset="0"/>
              <a:buNone/>
            </a:pPr>
            <a:endParaRPr lang="nl-NL" sz="2400" b="1">
              <a:latin typeface="Arial" charset="0"/>
              <a:cs typeface="Arial" charset="0"/>
            </a:endParaRPr>
          </a:p>
        </p:txBody>
      </p:sp>
      <p:pic>
        <p:nvPicPr>
          <p:cNvPr id="34818" name="Afbeelding 3" descr="Schermafbeelding 2012-09-07 om 01.23.38.pn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9050" y="2565400"/>
            <a:ext cx="3776663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4572000" y="1784350"/>
            <a:ext cx="3846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nl-NL" b="1" i="1"/>
              <a:t>Partnerkeuze en maagdelijkheid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247900"/>
            <a:ext cx="6869112" cy="3160713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nl-NL" sz="2000" b="1">
                <a:latin typeface="Arial" charset="0"/>
                <a:cs typeface="Arial" charset="0"/>
              </a:rPr>
              <a:t>Opdracht 3.   Partnerkeuze</a:t>
            </a:r>
          </a:p>
          <a:p>
            <a:pPr marL="609600" indent="-609600" eaLnBrk="1" hangingPunct="1">
              <a:buFont typeface="Arial" charset="0"/>
              <a:buNone/>
            </a:pPr>
            <a:endParaRPr lang="nl-NL" sz="800" b="1">
              <a:latin typeface="Arial" charset="0"/>
              <a:cs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r>
              <a:rPr lang="nl-NL" sz="1600" b="1">
                <a:latin typeface="Arial" charset="0"/>
                <a:cs typeface="Arial" charset="0"/>
              </a:rPr>
              <a:t>Kies met een groepje een scenario:</a:t>
            </a:r>
          </a:p>
          <a:p>
            <a:pPr marL="609600" indent="-609600" eaLnBrk="1" hangingPunct="1">
              <a:buFont typeface="Arial" charset="0"/>
              <a:buNone/>
            </a:pPr>
            <a:endParaRPr lang="nl-NL" sz="800" b="1">
              <a:latin typeface="Arial" charset="0"/>
              <a:cs typeface="Arial" charset="0"/>
            </a:endParaRPr>
          </a:p>
          <a:p>
            <a:pPr marL="609600" indent="-609600" eaLnBrk="1" hangingPunct="1">
              <a:buFont typeface="Arial" charset="0"/>
              <a:buNone/>
            </a:pPr>
            <a:r>
              <a:rPr lang="nl-NL" sz="1400">
                <a:latin typeface="Arial" charset="0"/>
                <a:cs typeface="Arial" charset="0"/>
              </a:rPr>
              <a:t>a.  Stel je voor:  Je hebt een relatie met iemand uit een andere cultuur ……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nl-NL" sz="1400">
                <a:latin typeface="Arial" charset="0"/>
                <a:cs typeface="Arial" charset="0"/>
              </a:rPr>
              <a:t>b.  Stel je voor:  Je hebt een relatie met iemand van een ander geloof ……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nl-NL" sz="1400">
                <a:latin typeface="Arial" charset="0"/>
                <a:cs typeface="Arial" charset="0"/>
              </a:rPr>
              <a:t>c.  Stel je voor:  Je hebt een relatie met een veel ouder iemand ……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nl-NL" sz="1400">
                <a:latin typeface="Arial" charset="0"/>
                <a:cs typeface="Arial" charset="0"/>
              </a:rPr>
              <a:t>d.  Stel je voor:  Je hebt een relatie met iemand van hetzelfde geslacht ……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nl-NL" sz="1400">
                <a:latin typeface="Arial" charset="0"/>
                <a:cs typeface="Arial" charset="0"/>
              </a:rPr>
              <a:t>e.  Stel je voor:  Je hebt een relatie met iemand waar je stapelverliefd op bent,                              	        en je ouders mogen hem of haar helemaal niet …..</a:t>
            </a:r>
          </a:p>
        </p:txBody>
      </p:sp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4583113" y="1784350"/>
            <a:ext cx="390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nl-NL" b="1" i="1"/>
              <a:t>Partnerkeuze en maagdelijkheid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260600"/>
            <a:ext cx="6869112" cy="31607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b="1" dirty="0">
                <a:latin typeface="Arial" charset="0"/>
                <a:cs typeface="Arial" charset="0"/>
              </a:rPr>
              <a:t>Vragen bij de scenario’s: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b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Hoe zouden jouw ouders reageren?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Hoe zou jij je voelen?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Wat zou je zeggen?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Wat zou je doen? “Wij weten wat het beste voor je is” zegt je vader. Hoe kan je hierop reageren?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“Je zou ons er ongelukkig mee maken” zegt je moeder. Hoe kan je hierop  reageren?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Wat zou je doen als je ouders echt het contact verbreken als je doorgaat?</a:t>
            </a:r>
          </a:p>
          <a:p>
            <a:pPr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Met wie zou je hierover kunnen praten?</a:t>
            </a:r>
          </a:p>
        </p:txBody>
      </p:sp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4427538" y="1762125"/>
            <a:ext cx="3789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nl-NL" b="1" i="1"/>
              <a:t>Partnerkeuze en maagdelijkheid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jdelijke aanduiding voor inhoud 2"/>
          <p:cNvSpPr>
            <a:spLocks noGrp="1"/>
          </p:cNvSpPr>
          <p:nvPr>
            <p:ph idx="1"/>
          </p:nvPr>
        </p:nvSpPr>
        <p:spPr>
          <a:xfrm>
            <a:off x="1506538" y="2416175"/>
            <a:ext cx="6443662" cy="31607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>
                <a:latin typeface="Arial" charset="0"/>
                <a:cs typeface="Arial" charset="0"/>
              </a:rPr>
              <a:t>Afronding</a:t>
            </a:r>
          </a:p>
          <a:p>
            <a:pPr marL="0" indent="0" eaLnBrk="1" hangingPunct="1">
              <a:buFont typeface="Arial" charset="0"/>
              <a:buNone/>
            </a:pPr>
            <a:endParaRPr lang="nl-NL" sz="10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 Vragen?</a:t>
            </a:r>
          </a:p>
          <a:p>
            <a:pPr marL="0" indent="0" eaLnBrk="1" hangingPunct="1">
              <a:buFont typeface="Arial" charset="0"/>
              <a:buNone/>
            </a:pPr>
            <a:endParaRPr lang="nl-NL" sz="16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b="1" dirty="0">
                <a:latin typeface="Arial" charset="0"/>
                <a:cs typeface="Arial" charset="0"/>
              </a:rPr>
              <a:t>Meer informatie:</a:t>
            </a:r>
            <a:endParaRPr lang="nl-NL" sz="8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Brochure : Feiten en fabels over maagdelijkheid en het maagdenvlies 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>
                <a:latin typeface="Arial" charset="0"/>
                <a:cs typeface="Arial" charset="0"/>
                <a:hlinkClick r:id="rId3"/>
              </a:rPr>
              <a:t>www.hallokezban.nl</a:t>
            </a: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>
                <a:latin typeface="Arial" charset="0"/>
                <a:cs typeface="Arial" charset="0"/>
                <a:hlinkClick r:id="rId4"/>
              </a:rPr>
              <a:t>www.sense.info</a:t>
            </a:r>
            <a:r>
              <a:rPr lang="nl-NL" sz="1400" dirty="0">
                <a:latin typeface="Arial" charset="0"/>
                <a:cs typeface="Arial" charset="0"/>
              </a:rPr>
              <a:t> &gt; Liefde en relaties &gt; Cultuur en geloof &gt; Maagdelijkheid</a:t>
            </a:r>
            <a:br>
              <a:rPr lang="nl-NL" sz="1600" dirty="0">
                <a:latin typeface="Arial" charset="0"/>
                <a:cs typeface="Arial" charset="0"/>
              </a:rPr>
            </a:br>
            <a:endParaRPr lang="nl-NL" sz="16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1400" dirty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endParaRPr lang="nl-NL" sz="1200" dirty="0">
              <a:latin typeface="Arial" charset="0"/>
              <a:cs typeface="Arial" charset="0"/>
            </a:endParaRPr>
          </a:p>
        </p:txBody>
      </p:sp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4583113" y="1873250"/>
            <a:ext cx="369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nl-NL" b="1" i="1"/>
              <a:t>Partnerkeuze en maagdelijkheid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238625" y="1617663"/>
            <a:ext cx="4035425" cy="533400"/>
          </a:xfrm>
        </p:spPr>
        <p:txBody>
          <a:bodyPr/>
          <a:lstStyle/>
          <a:p>
            <a:pPr eaLnBrk="1" hangingPunct="1"/>
            <a:r>
              <a:rPr lang="nl-NL" sz="1800" b="1" i="1">
                <a:latin typeface="Arial" charset="0"/>
                <a:cs typeface="Arial" charset="0"/>
              </a:rPr>
              <a:t>Partnerkeuze en maagdelijkheid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3"/>
            <a:ext cx="6657975" cy="3160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z="14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800" b="1" dirty="0">
                <a:latin typeface="Arial" charset="0"/>
                <a:cs typeface="Arial" charset="0"/>
              </a:rPr>
              <a:t>De belangrijkste rechten zijn:</a:t>
            </a:r>
          </a:p>
          <a:p>
            <a:pPr marL="0" indent="0" eaLnBrk="1" hangingPunct="1">
              <a:buFont typeface="Arial" charset="0"/>
              <a:buNone/>
            </a:pPr>
            <a:endParaRPr lang="nl-NL" sz="12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 Je bent vrij om zelf je partner te kiezen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 Jij hebt beschikking over je eigen lichaam, anderen mogen niet aan je zitten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     zonder jouw toestemming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 Je besluit zelf of je wel of niet seks hebt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 Beide partners moeten instemmen met de (seksuele) relatie; dit mag niet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    afgedwongen worden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4294188" y="1751013"/>
            <a:ext cx="3802062" cy="204787"/>
          </a:xfrm>
        </p:spPr>
        <p:txBody>
          <a:bodyPr/>
          <a:lstStyle/>
          <a:p>
            <a:pPr eaLnBrk="1" hangingPunct="1"/>
            <a:r>
              <a:rPr lang="nl-NL" sz="1800" b="1" i="1">
                <a:latin typeface="Arial" charset="0"/>
                <a:cs typeface="Arial" charset="0"/>
              </a:rPr>
              <a:t>Partnerkeuze en maagdelijkheid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1955800"/>
            <a:ext cx="6748462" cy="31591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Afspraken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Behandel elkaar met respect:</a:t>
            </a: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laat elkaar uitpraten</a:t>
            </a: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luister naar elkaar</a:t>
            </a: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lach elkaar niet uit</a:t>
            </a: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geen scheldwoorden of straattaal</a:t>
            </a:r>
          </a:p>
          <a:p>
            <a:pPr lvl="1" eaLnBrk="1" hangingPunct="1">
              <a:buFont typeface="Arial" charset="0"/>
              <a:buNone/>
            </a:pPr>
            <a:endParaRPr lang="nl-NL" sz="8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Iedereen heeft recht op een eigen mening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Iedereen mag zelf bepalen welke informatie wel of niet gedeeld wordt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Persoonlijke ervaringen en opvattingen worden niet verder verteld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295525"/>
            <a:ext cx="6249987" cy="31607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000" b="1" dirty="0">
                <a:latin typeface="Arial" charset="0"/>
                <a:cs typeface="Arial" charset="0"/>
              </a:rPr>
              <a:t>Programma</a:t>
            </a:r>
          </a:p>
          <a:p>
            <a:pPr marL="0" indent="0" eaLnBrk="1" hangingPunct="1">
              <a:buFont typeface="Arial" charset="0"/>
              <a:buNone/>
            </a:pPr>
            <a:endParaRPr lang="nl-NL" sz="14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 Opdracht 1.   Invloed van ouders en vrienden</a:t>
            </a:r>
            <a:br>
              <a:rPr lang="nl-NL" sz="1400" dirty="0">
                <a:latin typeface="Arial" charset="0"/>
                <a:cs typeface="Arial" charset="0"/>
              </a:rPr>
            </a:b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 Opdracht 2.   Denkbeelden over maagdelijkheid</a:t>
            </a:r>
            <a:br>
              <a:rPr lang="nl-NL" sz="1400" dirty="0">
                <a:latin typeface="Arial" charset="0"/>
                <a:cs typeface="Arial" charset="0"/>
              </a:rPr>
            </a:b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 Opdracht 3.   Partnerkeuze</a:t>
            </a:r>
            <a:br>
              <a:rPr lang="nl-NL" sz="1400" dirty="0">
                <a:latin typeface="Arial" charset="0"/>
                <a:cs typeface="Arial" charset="0"/>
              </a:rPr>
            </a:b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 Afronding</a:t>
            </a:r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4538663" y="1784350"/>
            <a:ext cx="370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nl-NL" b="1" i="1"/>
              <a:t>Partnerkeuze en maagdelijkheid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222500"/>
            <a:ext cx="7183816" cy="3302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800" b="1" dirty="0">
                <a:latin typeface="Arial" charset="0"/>
                <a:cs typeface="Arial" charset="0"/>
              </a:rPr>
              <a:t>Opdracht 1.   Invloed van ouders en vrienden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900" b="1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900" b="1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400" b="1" dirty="0">
                <a:latin typeface="Arial" charset="0"/>
                <a:cs typeface="Arial" charset="0"/>
              </a:rPr>
              <a:t>Bespreek in je groepje de volgende vragen:</a:t>
            </a:r>
            <a:br>
              <a:rPr lang="nl-NL" sz="1400" b="1" dirty="0">
                <a:latin typeface="Arial" charset="0"/>
                <a:cs typeface="Arial" charset="0"/>
              </a:rPr>
            </a:br>
            <a:br>
              <a:rPr lang="nl-NL" sz="1400" b="1" dirty="0">
                <a:latin typeface="Arial" charset="0"/>
                <a:cs typeface="Arial" charset="0"/>
              </a:rPr>
            </a:br>
            <a:r>
              <a:rPr lang="nl-NL" sz="1400" b="1" u="sng" dirty="0">
                <a:latin typeface="Arial" charset="0"/>
                <a:cs typeface="Arial" charset="0"/>
              </a:rPr>
              <a:t>Ouders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400" b="1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 Praat je met je ouders over relaties en seks?</a:t>
            </a:r>
            <a:br>
              <a:rPr lang="nl-NL" sz="1400" dirty="0">
                <a:latin typeface="Arial" charset="0"/>
                <a:cs typeface="Arial" charset="0"/>
              </a:rPr>
            </a:b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 Hoe belangrijk is de mening van je ouders voor je als het gaat om relaties en seks?</a:t>
            </a:r>
            <a:br>
              <a:rPr lang="nl-NL" sz="1400" dirty="0">
                <a:latin typeface="Arial" charset="0"/>
                <a:cs typeface="Arial" charset="0"/>
              </a:rPr>
            </a:b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 Wat voor boodschappen krijg je van je ouders over relaties en seks?</a:t>
            </a:r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4405313" y="1739900"/>
            <a:ext cx="381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nl-NL" b="1" i="1"/>
              <a:t>Partnerkeuze en maagdelijkheid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222500"/>
            <a:ext cx="7620043" cy="3302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800" b="1" dirty="0">
                <a:latin typeface="Arial" charset="0"/>
                <a:cs typeface="Arial" charset="0"/>
              </a:rPr>
              <a:t>Opdracht 1.   Invloed van ouders en vrienden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900" b="1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900" b="1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400" b="1" dirty="0">
                <a:latin typeface="Arial" charset="0"/>
                <a:cs typeface="Arial" charset="0"/>
              </a:rPr>
              <a:t>Bespreek in je groepje de volgende vragen:</a:t>
            </a:r>
            <a:br>
              <a:rPr lang="nl-NL" sz="1400" b="1" dirty="0">
                <a:latin typeface="Arial" charset="0"/>
                <a:cs typeface="Arial" charset="0"/>
              </a:rPr>
            </a:br>
            <a:br>
              <a:rPr lang="nl-NL" sz="1400" b="1" dirty="0">
                <a:latin typeface="Arial" charset="0"/>
                <a:cs typeface="Arial" charset="0"/>
              </a:rPr>
            </a:br>
            <a:r>
              <a:rPr lang="nl-NL" sz="1400" b="1" u="sng" dirty="0">
                <a:latin typeface="Arial" charset="0"/>
                <a:cs typeface="Arial" charset="0"/>
              </a:rPr>
              <a:t>Vrienden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 Praat je met vriendinnen/vrienden over relaties en seks?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 Hoe belangrijk is de mening van je vriendinnen/vrienden als het gaat om relaties en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     seks?</a:t>
            </a:r>
            <a:br>
              <a:rPr lang="nl-NL" sz="1400" dirty="0">
                <a:latin typeface="Arial" charset="0"/>
                <a:cs typeface="Arial" charset="0"/>
              </a:rPr>
            </a:b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 Wat voor boodschappen krijg je van je vriendinnen/vrienden over relaties en seks?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nl-NL" sz="1300" dirty="0">
              <a:latin typeface="Arial" charset="0"/>
              <a:cs typeface="Arial" charset="0"/>
            </a:endParaRPr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4405313" y="1739900"/>
            <a:ext cx="381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nl-NL" b="1" i="1"/>
              <a:t>Partnerkeuze en maagdelijkheid</a:t>
            </a:r>
          </a:p>
        </p:txBody>
      </p:sp>
    </p:spTree>
    <p:extLst>
      <p:ext uri="{BB962C8B-B14F-4D97-AF65-F5344CB8AC3E}">
        <p14:creationId xmlns:p14="http://schemas.microsoft.com/office/powerpoint/2010/main" val="26277258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222500"/>
            <a:ext cx="8811280" cy="3302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800" b="1" dirty="0">
                <a:latin typeface="Arial" charset="0"/>
                <a:cs typeface="Arial" charset="0"/>
              </a:rPr>
              <a:t>Opdracht 1.   Invloed van ouders en vrienden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900" b="1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900" b="1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400" b="1" dirty="0">
                <a:latin typeface="Arial" charset="0"/>
                <a:cs typeface="Arial" charset="0"/>
              </a:rPr>
              <a:t>Bespreek in je groepje de volgende vragen:</a:t>
            </a:r>
            <a:br>
              <a:rPr lang="nl-NL" sz="1400" b="1" dirty="0">
                <a:latin typeface="Arial" charset="0"/>
                <a:cs typeface="Arial" charset="0"/>
              </a:rPr>
            </a:br>
            <a:endParaRPr lang="nl-NL" sz="1400" b="1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400" b="1" u="sng" dirty="0">
                <a:latin typeface="Arial" charset="0"/>
                <a:cs typeface="Arial" charset="0"/>
              </a:rPr>
              <a:t>Geloof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 Heb je een geloofsovertuiging die richtlijnen geeft rondom seksualiteit?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 Hoe belangrijk is die geloofsovertuiging voor je?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400" dirty="0">
                <a:latin typeface="Arial" charset="0"/>
                <a:cs typeface="Arial" charset="0"/>
              </a:rPr>
              <a:t>   Wat voor boodschappen krijg je van je geloof over relaties en seks?</a:t>
            </a:r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4405313" y="1739900"/>
            <a:ext cx="381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nl-NL" b="1" i="1"/>
              <a:t>Partnerkeuze en maagdelijkheid</a:t>
            </a:r>
          </a:p>
        </p:txBody>
      </p:sp>
    </p:spTree>
    <p:extLst>
      <p:ext uri="{BB962C8B-B14F-4D97-AF65-F5344CB8AC3E}">
        <p14:creationId xmlns:p14="http://schemas.microsoft.com/office/powerpoint/2010/main" val="31574805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200275"/>
            <a:ext cx="6630987" cy="31607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>
                <a:latin typeface="Arial" charset="0"/>
                <a:cs typeface="Arial" charset="0"/>
              </a:rPr>
              <a:t>Opdracht 1.  Invloed van ouders en vrienden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dirty="0">
              <a:latin typeface="Arial" charset="0"/>
              <a:cs typeface="Arial" charset="0"/>
            </a:endParaRPr>
          </a:p>
          <a:p>
            <a:pPr lvl="2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75% van de jongens en 87% van de meisjes tussen de 12 en 17 jaar praat wel eens met de ouders over verliefdheid en relaties. </a:t>
            </a:r>
            <a:b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Over onderwerpen rondom seksualiteit praten jongeren iets vaker met hun vrienden dan met hun ouders. </a:t>
            </a:r>
          </a:p>
        </p:txBody>
      </p:sp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4360863" y="1649413"/>
            <a:ext cx="3941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nl-NL" b="1" i="1"/>
              <a:t>Partnerkeuze en maagdelijkheid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703</Words>
  <Application>Microsoft Office PowerPoint</Application>
  <PresentationFormat>On-screen Show (4:3)</PresentationFormat>
  <Paragraphs>221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Office-thema</vt:lpstr>
      <vt:lpstr>PowerPoint Presentation</vt:lpstr>
      <vt:lpstr>Partnerkeuze en maagdelijkheid</vt:lpstr>
      <vt:lpstr>Partnerkeuze en maagdelijkheid</vt:lpstr>
      <vt:lpstr>Partnerkeuze en maagdelijkheid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Partnerkeuze en maagdelijkheid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Bart Adriaanse</dc:creator>
  <cp:lastModifiedBy>Manouk Vermeulen</cp:lastModifiedBy>
  <cp:revision>75</cp:revision>
  <dcterms:created xsi:type="dcterms:W3CDTF">2012-09-03T14:23:03Z</dcterms:created>
  <dcterms:modified xsi:type="dcterms:W3CDTF">2020-02-19T09:36:56Z</dcterms:modified>
</cp:coreProperties>
</file>