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74" r:id="rId10"/>
    <p:sldId id="275" r:id="rId11"/>
    <p:sldId id="276" r:id="rId12"/>
    <p:sldId id="269" r:id="rId13"/>
    <p:sldId id="270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263" r:id="rId41"/>
    <p:sldId id="305" r:id="rId42"/>
    <p:sldId id="304" r:id="rId43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8" d="100"/>
          <a:sy n="78" d="100"/>
        </p:scale>
        <p:origin x="-324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224035-CD09-46F8-B39C-1FD97A4923B1}" type="datetimeFigureOut">
              <a:rPr lang="nl-NL"/>
              <a:pPr>
                <a:defRPr/>
              </a:pPr>
              <a:t>4-6-2015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CB5399-E34C-43D2-BC6B-2763D31601A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8435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E0BD5-CBA6-4D32-B697-B07A7CA1EEE3}" type="slidenum">
              <a:rPr lang="nl-N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nl-NL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2253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A2CB9E-BB63-4581-9C06-EB7B67931379}" type="slidenum">
              <a:rPr lang="nl-N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nl-NL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589BE-FE2D-4034-8124-907FCA324D9E}" type="datetimeFigureOut">
              <a:rPr lang="nl-NL"/>
              <a:pPr>
                <a:defRPr/>
              </a:pPr>
              <a:t>4-6-2015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3B08B-FC10-42E3-9F00-3E4FEA3FC63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C0A23-F629-4F0B-BF31-6C3CDE93CC7E}" type="datetimeFigureOut">
              <a:rPr lang="nl-NL"/>
              <a:pPr>
                <a:defRPr/>
              </a:pPr>
              <a:t>4-6-2015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CDDD1-BED5-4CB8-973A-42A1C0404B3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E19C0-03C3-4549-BC02-DB4A8D7A3268}" type="datetimeFigureOut">
              <a:rPr lang="nl-NL"/>
              <a:pPr>
                <a:defRPr/>
              </a:pPr>
              <a:t>4-6-2015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AE125-F4B4-4646-A18E-0410A09C716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1EAC8-85D3-454D-B911-B7D6A7838E19}" type="datetimeFigureOut">
              <a:rPr lang="nl-NL"/>
              <a:pPr>
                <a:defRPr/>
              </a:pPr>
              <a:t>4-6-2015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C9FA9-0E41-4FAF-8F46-C9ABD3039C8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FB713-DBFE-45B3-9A7E-4A4C862F6D28}" type="datetimeFigureOut">
              <a:rPr lang="nl-NL"/>
              <a:pPr>
                <a:defRPr/>
              </a:pPr>
              <a:t>4-6-2015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EDAD8-FCB7-4EF2-8FB2-04B257BFE3E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68B0E-2EA0-4D73-BD7F-443BFA87F7D6}" type="datetimeFigureOut">
              <a:rPr lang="nl-NL"/>
              <a:pPr>
                <a:defRPr/>
              </a:pPr>
              <a:t>4-6-2015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0F115-B531-49AC-83B9-7B939ED5400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A623C-B391-4EE8-B8FE-28C455D88D37}" type="datetimeFigureOut">
              <a:rPr lang="nl-NL"/>
              <a:pPr>
                <a:defRPr/>
              </a:pPr>
              <a:t>4-6-2015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4CBA4-D7EE-4668-88EE-97F6AA43B04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669E1-832D-4B85-8A91-73AC8809892A}" type="datetimeFigureOut">
              <a:rPr lang="nl-NL"/>
              <a:pPr>
                <a:defRPr/>
              </a:pPr>
              <a:t>4-6-2015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72A3B-57B5-4AEA-A069-DF55AAB0884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DFBD0-80B8-4955-A161-6EFCFC334233}" type="datetimeFigureOut">
              <a:rPr lang="nl-NL"/>
              <a:pPr>
                <a:defRPr/>
              </a:pPr>
              <a:t>4-6-2015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7A957-2BC8-4C41-8435-AFDCA968BC8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B352C-E9E3-464B-AAB1-0AB978BBA806}" type="datetimeFigureOut">
              <a:rPr lang="nl-NL"/>
              <a:pPr>
                <a:defRPr/>
              </a:pPr>
              <a:t>4-6-2015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2BE8D-3C4C-4F7C-9FE2-0C6643A2C9F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B276E-453B-4E75-B094-5940888A4D80}" type="datetimeFigureOut">
              <a:rPr lang="nl-NL"/>
              <a:pPr>
                <a:defRPr/>
              </a:pPr>
              <a:t>4-6-2015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67695-7174-4B5A-AAE2-E1DF25C992C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9522FE-C8D5-4D69-A309-37A02DE270D3}" type="datetimeFigureOut">
              <a:rPr lang="nl-NL"/>
              <a:pPr>
                <a:defRPr/>
              </a:pPr>
              <a:t>4-6-2015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7237FB-2143-48C3-9083-0C974AAF6A4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youtu.be/q7_LKouF7w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vimeo.com/83525511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se.info/" TargetMode="External"/><Relationship Id="rId7" Type="http://schemas.openxmlformats.org/officeDocument/2006/relationships/hyperlink" Target="http://www.jellinek.nl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rimbos.nl/" TargetMode="External"/><Relationship Id="rId5" Type="http://schemas.openxmlformats.org/officeDocument/2006/relationships/hyperlink" Target="http://www.alcohol.info/" TargetMode="External"/><Relationship Id="rId4" Type="http://schemas.openxmlformats.org/officeDocument/2006/relationships/hyperlink" Target="http://www.soaaids.nl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ticonceptievoorjou.nl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ellinek.nl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www.alcoholinfo.n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laarvooreenkind.nl/" TargetMode="External"/><Relationship Id="rId5" Type="http://schemas.openxmlformats.org/officeDocument/2006/relationships/hyperlink" Target="http://www.zwangerstraks.nl/" TargetMode="External"/><Relationship Id="rId4" Type="http://schemas.openxmlformats.org/officeDocument/2006/relationships/hyperlink" Target="http://www.strakszwangerworden.nl/" TargetMode="External"/><Relationship Id="rId9" Type="http://schemas.openxmlformats.org/officeDocument/2006/relationships/hyperlink" Target="http://www.trimbos.nl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ctrTitle"/>
          </p:nvPr>
        </p:nvSpPr>
        <p:spPr>
          <a:xfrm>
            <a:off x="1279525" y="1878013"/>
            <a:ext cx="5864225" cy="598487"/>
          </a:xfrm>
        </p:spPr>
        <p:txBody>
          <a:bodyPr/>
          <a:lstStyle/>
          <a:p>
            <a:pPr eaLnBrk="1" hangingPunct="1"/>
            <a:r>
              <a:rPr lang="nl-NL" sz="2400" b="1" i="1" smtClean="0">
                <a:latin typeface="Arial" charset="0"/>
                <a:cs typeface="Arial" charset="0"/>
              </a:rPr>
              <a:t>Les Gezonde zwangerschap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627313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dirty="0" smtClean="0"/>
              <a:t>Plaatje</a:t>
            </a:r>
            <a:endParaRPr lang="nl-NL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2675" y="2627313"/>
            <a:ext cx="3621088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>
          <a:xfrm>
            <a:off x="5084763" y="1633538"/>
            <a:ext cx="3157537" cy="792162"/>
          </a:xfrm>
        </p:spPr>
        <p:txBody>
          <a:bodyPr/>
          <a:lstStyle/>
          <a:p>
            <a:pPr eaLnBrk="1" hangingPunct="1"/>
            <a:r>
              <a:rPr lang="nl-NL" sz="2000" b="1" i="1" smtClean="0">
                <a:latin typeface="Arial" charset="0"/>
                <a:cs typeface="Arial" charset="0"/>
              </a:rPr>
              <a:t>Gezonde zwangerschap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425700"/>
            <a:ext cx="6657975" cy="316071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nl-NL" sz="1800" b="1" smtClean="0">
                <a:latin typeface="Arial" charset="0"/>
                <a:cs typeface="Arial" charset="0"/>
              </a:rPr>
              <a:t>Van één glas alcohol kan een vrouw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nl-NL" sz="1800" b="1" smtClean="0">
                <a:latin typeface="Arial" charset="0"/>
                <a:cs typeface="Arial" charset="0"/>
              </a:rPr>
              <a:t>al minder vruchtbaar worden</a:t>
            </a:r>
          </a:p>
          <a:p>
            <a:pPr marL="0" indent="0" eaLnBrk="1" hangingPunct="1">
              <a:buFont typeface="Arial" charset="0"/>
              <a:buNone/>
            </a:pPr>
            <a:endParaRPr lang="nl-NL" sz="160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2800" b="1" smtClean="0">
                <a:latin typeface="Arial" charset="0"/>
                <a:cs typeface="Arial" charset="0"/>
              </a:rPr>
              <a:t>     Waar		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nl-NL" sz="2800" b="1" smtClean="0">
                <a:latin typeface="Arial" charset="0"/>
                <a:cs typeface="Arial" charset="0"/>
              </a:rPr>
              <a:t>Niet Waar</a:t>
            </a:r>
          </a:p>
          <a:p>
            <a:pPr marL="0" indent="0" eaLnBrk="1" hangingPunct="1">
              <a:buFont typeface="Arial" charset="0"/>
              <a:buNone/>
            </a:pPr>
            <a:endParaRPr lang="nl-NL" sz="16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1"/>
          <p:cNvSpPr>
            <a:spLocks noGrp="1"/>
          </p:cNvSpPr>
          <p:nvPr>
            <p:ph type="title"/>
          </p:nvPr>
        </p:nvSpPr>
        <p:spPr>
          <a:xfrm>
            <a:off x="4505325" y="1271588"/>
            <a:ext cx="3500438" cy="1143000"/>
          </a:xfrm>
        </p:spPr>
        <p:txBody>
          <a:bodyPr/>
          <a:lstStyle/>
          <a:p>
            <a:pPr eaLnBrk="1" hangingPunct="1"/>
            <a:r>
              <a:rPr lang="nl-NL" sz="2000" b="1" i="1" smtClean="0">
                <a:latin typeface="Arial" charset="0"/>
                <a:cs typeface="Arial" charset="0"/>
              </a:rPr>
              <a:t>Gezonde zwangerschap</a:t>
            </a:r>
          </a:p>
        </p:txBody>
      </p:sp>
      <p:sp>
        <p:nvSpPr>
          <p:cNvPr id="26626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414588"/>
            <a:ext cx="6657975" cy="316071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nl-NL" sz="2800" b="1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nl-NL" sz="2800" b="1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2800" b="1" smtClean="0">
                <a:latin typeface="Arial" charset="0"/>
                <a:cs typeface="Arial" charset="0"/>
              </a:rPr>
              <a:t>Waar </a:t>
            </a:r>
            <a:r>
              <a:rPr lang="nl-NL" sz="1600" b="1" smtClean="0">
                <a:latin typeface="Arial" charset="0"/>
                <a:cs typeface="Arial" charset="0"/>
              </a:rPr>
              <a:t/>
            </a:r>
            <a:br>
              <a:rPr lang="nl-NL" sz="1600" b="1" smtClean="0">
                <a:latin typeface="Arial" charset="0"/>
                <a:cs typeface="Arial" charset="0"/>
              </a:rPr>
            </a:br>
            <a:endParaRPr lang="nl-NL" sz="1600" b="1" smtClean="0">
              <a:latin typeface="Arial" charset="0"/>
              <a:cs typeface="Arial" charset="0"/>
            </a:endParaRPr>
          </a:p>
          <a:p>
            <a:pPr marL="0" indent="0" eaLnBrk="1" hangingPunct="1">
              <a:buFontTx/>
              <a:buNone/>
            </a:pPr>
            <a:endParaRPr lang="nl-NL" sz="1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1"/>
          <p:cNvSpPr>
            <a:spLocks noGrp="1"/>
          </p:cNvSpPr>
          <p:nvPr>
            <p:ph type="title"/>
          </p:nvPr>
        </p:nvSpPr>
        <p:spPr>
          <a:xfrm>
            <a:off x="4687888" y="1597025"/>
            <a:ext cx="3502025" cy="554038"/>
          </a:xfrm>
        </p:spPr>
        <p:txBody>
          <a:bodyPr/>
          <a:lstStyle/>
          <a:p>
            <a:pPr eaLnBrk="1" hangingPunct="1"/>
            <a:r>
              <a:rPr lang="nl-NL" sz="2000" b="1" i="1" smtClean="0">
                <a:latin typeface="Arial" charset="0"/>
                <a:cs typeface="Arial" charset="0"/>
              </a:rPr>
              <a:t>Gezonde zwangerschap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151063"/>
            <a:ext cx="6657975" cy="316071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nl-NL" sz="1600" b="1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1800" b="1" smtClean="0">
                <a:latin typeface="Arial" charset="0"/>
                <a:cs typeface="Arial" charset="0"/>
              </a:rPr>
              <a:t>Medicijnen die je slikt voordat je zwanger wordt,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nl-NL" sz="1800" b="1" smtClean="0">
                <a:latin typeface="Arial" charset="0"/>
                <a:cs typeface="Arial" charset="0"/>
              </a:rPr>
              <a:t>hebben geen invloed op de baby</a:t>
            </a:r>
          </a:p>
          <a:p>
            <a:pPr marL="0" indent="0" eaLnBrk="1" hangingPunct="1">
              <a:buFont typeface="Arial" charset="0"/>
              <a:buNone/>
            </a:pPr>
            <a:endParaRPr lang="nl-NL" sz="180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2800" b="1" smtClean="0">
                <a:latin typeface="Arial" charset="0"/>
                <a:cs typeface="Arial" charset="0"/>
              </a:rPr>
              <a:t>     Waar		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nl-NL" sz="2800" b="1" smtClean="0">
                <a:latin typeface="Arial" charset="0"/>
                <a:cs typeface="Arial" charset="0"/>
              </a:rPr>
              <a:t>Niet Waar</a:t>
            </a:r>
          </a:p>
          <a:p>
            <a:pPr marL="0" indent="0" eaLnBrk="1" hangingPunct="1">
              <a:buFont typeface="Arial" charset="0"/>
              <a:buNone/>
            </a:pPr>
            <a:endParaRPr lang="nl-NL" sz="16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1"/>
          <p:cNvSpPr>
            <a:spLocks noGrp="1"/>
          </p:cNvSpPr>
          <p:nvPr>
            <p:ph type="title"/>
          </p:nvPr>
        </p:nvSpPr>
        <p:spPr>
          <a:xfrm>
            <a:off x="4767263" y="1646238"/>
            <a:ext cx="3238500" cy="504825"/>
          </a:xfrm>
        </p:spPr>
        <p:txBody>
          <a:bodyPr/>
          <a:lstStyle/>
          <a:p>
            <a:pPr eaLnBrk="1" hangingPunct="1"/>
            <a:r>
              <a:rPr lang="nl-NL" sz="2000" b="1" i="1" smtClean="0">
                <a:latin typeface="Arial" charset="0"/>
                <a:cs typeface="Arial" charset="0"/>
              </a:rPr>
              <a:t>Gezonde zwangerschap</a:t>
            </a:r>
          </a:p>
        </p:txBody>
      </p:sp>
      <p:sp>
        <p:nvSpPr>
          <p:cNvPr id="28674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151063"/>
            <a:ext cx="6657975" cy="3160712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endParaRPr lang="nl-NL" sz="2600" b="1" smtClean="0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endParaRPr lang="nl-NL" sz="2600" b="1" smtClean="0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endParaRPr lang="nl-NL" sz="2600" b="1" smtClean="0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600" b="1" smtClean="0">
                <a:latin typeface="Arial" charset="0"/>
                <a:cs typeface="Arial" charset="0"/>
              </a:rPr>
              <a:t>Niet waar </a:t>
            </a:r>
            <a:r>
              <a:rPr lang="nl-NL" sz="1500" b="1" smtClean="0">
                <a:latin typeface="Arial" charset="0"/>
                <a:cs typeface="Arial" charset="0"/>
              </a:rPr>
              <a:t/>
            </a:r>
            <a:br>
              <a:rPr lang="nl-NL" sz="1500" b="1" smtClean="0">
                <a:latin typeface="Arial" charset="0"/>
                <a:cs typeface="Arial" charset="0"/>
              </a:rPr>
            </a:br>
            <a:endParaRPr lang="nl-NL" sz="800" b="1" smtClean="0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endParaRPr lang="nl-NL" sz="1500" b="1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nl-NL" sz="130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15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1"/>
          <p:cNvSpPr>
            <a:spLocks noGrp="1"/>
          </p:cNvSpPr>
          <p:nvPr>
            <p:ph type="title"/>
          </p:nvPr>
        </p:nvSpPr>
        <p:spPr>
          <a:xfrm>
            <a:off x="4627563" y="1609725"/>
            <a:ext cx="3500437" cy="541338"/>
          </a:xfrm>
        </p:spPr>
        <p:txBody>
          <a:bodyPr/>
          <a:lstStyle/>
          <a:p>
            <a:pPr eaLnBrk="1" hangingPunct="1"/>
            <a:r>
              <a:rPr lang="nl-NL" sz="2000" b="1" i="1" smtClean="0">
                <a:latin typeface="Arial" charset="0"/>
                <a:cs typeface="Arial" charset="0"/>
              </a:rPr>
              <a:t>Gezonde zwangerschap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676525"/>
            <a:ext cx="6657975" cy="287178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nl-NL" sz="1800" b="1" smtClean="0">
                <a:latin typeface="Arial" charset="0"/>
                <a:cs typeface="Arial" charset="0"/>
              </a:rPr>
              <a:t>Alcohol heeft invloed op de vruchtbaarheid van de man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2800" b="1" smtClean="0">
                <a:latin typeface="Arial" charset="0"/>
                <a:cs typeface="Arial" charset="0"/>
              </a:rPr>
              <a:t>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nl-NL" sz="2800" b="1" smtClean="0">
                <a:latin typeface="Arial" charset="0"/>
                <a:cs typeface="Arial" charset="0"/>
              </a:rPr>
              <a:t>    Waar		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nl-NL" sz="2800" b="1" smtClean="0">
                <a:latin typeface="Arial" charset="0"/>
                <a:cs typeface="Arial" charset="0"/>
              </a:rPr>
              <a:t>Niet Waar</a:t>
            </a:r>
          </a:p>
          <a:p>
            <a:pPr marL="0" indent="0" eaLnBrk="1" hangingPunct="1">
              <a:buFont typeface="Arial" charset="0"/>
              <a:buNone/>
            </a:pPr>
            <a:endParaRPr lang="nl-NL" sz="16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/>
          </p:cNvSpPr>
          <p:nvPr>
            <p:ph type="title"/>
          </p:nvPr>
        </p:nvSpPr>
        <p:spPr>
          <a:xfrm>
            <a:off x="4937125" y="1536700"/>
            <a:ext cx="3305175" cy="877888"/>
          </a:xfrm>
        </p:spPr>
        <p:txBody>
          <a:bodyPr/>
          <a:lstStyle/>
          <a:p>
            <a:pPr eaLnBrk="1" hangingPunct="1"/>
            <a:r>
              <a:rPr lang="nl-NL" sz="2000" b="1" i="1" smtClean="0">
                <a:latin typeface="Arial" charset="0"/>
                <a:cs typeface="Arial" charset="0"/>
              </a:rPr>
              <a:t>Gezonde zwangerschap</a:t>
            </a:r>
          </a:p>
        </p:txBody>
      </p:sp>
      <p:sp>
        <p:nvSpPr>
          <p:cNvPr id="30722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322513"/>
            <a:ext cx="6657975" cy="31607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nl-NL" sz="80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nl-NL" sz="2800" b="1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nl-NL" sz="2800" b="1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2800" b="1" smtClean="0">
                <a:latin typeface="Arial" charset="0"/>
                <a:cs typeface="Arial" charset="0"/>
              </a:rPr>
              <a:t>Waar </a:t>
            </a:r>
            <a:r>
              <a:rPr lang="nl-NL" sz="1600" b="1" smtClean="0">
                <a:latin typeface="Arial" charset="0"/>
                <a:cs typeface="Arial" charset="0"/>
              </a:rPr>
              <a:t/>
            </a:r>
            <a:br>
              <a:rPr lang="nl-NL" sz="1600" b="1" smtClean="0">
                <a:latin typeface="Arial" charset="0"/>
                <a:cs typeface="Arial" charset="0"/>
              </a:rPr>
            </a:br>
            <a:endParaRPr lang="nl-NL" sz="1600" b="1" smtClean="0">
              <a:latin typeface="Arial" charset="0"/>
              <a:cs typeface="Arial" charset="0"/>
            </a:endParaRPr>
          </a:p>
          <a:p>
            <a:pPr marL="0" indent="0" eaLnBrk="1" hangingPunct="1">
              <a:buFontTx/>
              <a:buNone/>
            </a:pPr>
            <a:endParaRPr lang="nl-NL" sz="1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el 1"/>
          <p:cNvSpPr>
            <a:spLocks noGrp="1"/>
          </p:cNvSpPr>
          <p:nvPr>
            <p:ph type="title"/>
          </p:nvPr>
        </p:nvSpPr>
        <p:spPr>
          <a:xfrm>
            <a:off x="5095875" y="1450975"/>
            <a:ext cx="3109913" cy="963613"/>
          </a:xfrm>
        </p:spPr>
        <p:txBody>
          <a:bodyPr/>
          <a:lstStyle/>
          <a:p>
            <a:pPr eaLnBrk="1" hangingPunct="1"/>
            <a:r>
              <a:rPr lang="nl-NL" sz="2000" b="1" i="1" smtClean="0">
                <a:latin typeface="Arial" charset="0"/>
                <a:cs typeface="Arial" charset="0"/>
              </a:rPr>
              <a:t>Gezonde zwangerschap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590800"/>
            <a:ext cx="6657975" cy="268763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nl-NL" sz="1800" b="1" smtClean="0">
                <a:latin typeface="Arial" charset="0"/>
                <a:cs typeface="Arial" charset="0"/>
              </a:rPr>
              <a:t>Een vrouw kan het beste beginnen met foliumzuur slikken,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nl-NL" sz="1800" b="1" smtClean="0">
                <a:latin typeface="Arial" charset="0"/>
                <a:cs typeface="Arial" charset="0"/>
              </a:rPr>
              <a:t>zodra ze ontdekt dat ze zwanger is</a:t>
            </a:r>
          </a:p>
          <a:p>
            <a:pPr marL="0" indent="0" eaLnBrk="1" hangingPunct="1">
              <a:buFont typeface="Arial" charset="0"/>
              <a:buNone/>
            </a:pPr>
            <a:endParaRPr lang="nl-NL" sz="180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2800" b="1" smtClean="0">
                <a:latin typeface="Arial" charset="0"/>
                <a:cs typeface="Arial" charset="0"/>
              </a:rPr>
              <a:t>     Waar		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nl-NL" sz="2800" b="1" smtClean="0">
                <a:latin typeface="Arial" charset="0"/>
                <a:cs typeface="Arial" charset="0"/>
              </a:rPr>
              <a:t>Niet Waar</a:t>
            </a:r>
          </a:p>
          <a:p>
            <a:pPr marL="0" indent="0" eaLnBrk="1" hangingPunct="1">
              <a:buFont typeface="Arial" charset="0"/>
              <a:buNone/>
            </a:pPr>
            <a:endParaRPr lang="nl-NL" sz="16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>
          <a:xfrm>
            <a:off x="4687888" y="1536700"/>
            <a:ext cx="3502025" cy="601663"/>
          </a:xfrm>
        </p:spPr>
        <p:txBody>
          <a:bodyPr/>
          <a:lstStyle/>
          <a:p>
            <a:pPr eaLnBrk="1" hangingPunct="1"/>
            <a:r>
              <a:rPr lang="nl-NL" sz="2000" b="1" i="1" smtClean="0">
                <a:latin typeface="Arial" charset="0"/>
                <a:cs typeface="Arial" charset="0"/>
              </a:rPr>
              <a:t>Gezonde zwangerschap</a:t>
            </a:r>
          </a:p>
        </p:txBody>
      </p:sp>
      <p:sp>
        <p:nvSpPr>
          <p:cNvPr id="32770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151063"/>
            <a:ext cx="6842125" cy="335915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nl-NL" sz="100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nl-NL" sz="2400" b="1" smtClean="0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nl-NL" sz="2400" b="1" smtClean="0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nl-NL" sz="2400" b="1" smtClean="0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nl-NL" sz="2400" b="1" smtClean="0">
                <a:latin typeface="Arial" charset="0"/>
                <a:cs typeface="Arial" charset="0"/>
              </a:rPr>
              <a:t>Niet waar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200" b="1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Char char="-"/>
            </a:pPr>
            <a:endParaRPr lang="nl-NL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1"/>
          <p:cNvSpPr>
            <a:spLocks noGrp="1"/>
          </p:cNvSpPr>
          <p:nvPr>
            <p:ph type="title"/>
          </p:nvPr>
        </p:nvSpPr>
        <p:spPr>
          <a:xfrm>
            <a:off x="4505325" y="1547813"/>
            <a:ext cx="3500438" cy="603250"/>
          </a:xfrm>
        </p:spPr>
        <p:txBody>
          <a:bodyPr/>
          <a:lstStyle/>
          <a:p>
            <a:pPr eaLnBrk="1" hangingPunct="1"/>
            <a:r>
              <a:rPr lang="nl-NL" sz="2000" b="1" i="1" smtClean="0">
                <a:latin typeface="Arial" charset="0"/>
                <a:cs typeface="Arial" charset="0"/>
              </a:rPr>
              <a:t>Gezonde zwangerschap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151063"/>
            <a:ext cx="6657975" cy="316071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nl-NL" sz="1800" b="1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1800" b="1" smtClean="0">
                <a:latin typeface="Arial" charset="0"/>
                <a:cs typeface="Arial" charset="0"/>
              </a:rPr>
              <a:t>Van chlamydia kun je onvruchtbaar worden</a:t>
            </a:r>
          </a:p>
          <a:p>
            <a:pPr marL="0" indent="0" eaLnBrk="1" hangingPunct="1">
              <a:buFont typeface="Arial" charset="0"/>
              <a:buNone/>
            </a:pPr>
            <a:endParaRPr lang="nl-NL" sz="160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2800" b="1" smtClean="0">
                <a:latin typeface="Arial" charset="0"/>
                <a:cs typeface="Arial" charset="0"/>
              </a:rPr>
              <a:t>    Waar		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nl-NL" sz="2800" b="1" smtClean="0">
                <a:latin typeface="Arial" charset="0"/>
                <a:cs typeface="Arial" charset="0"/>
              </a:rPr>
              <a:t>Niet Waar</a:t>
            </a:r>
          </a:p>
          <a:p>
            <a:pPr marL="0" indent="0" eaLnBrk="1" hangingPunct="1">
              <a:buFont typeface="Arial" charset="0"/>
              <a:buNone/>
            </a:pPr>
            <a:endParaRPr lang="nl-NL" sz="16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el 1"/>
          <p:cNvSpPr>
            <a:spLocks noGrp="1"/>
          </p:cNvSpPr>
          <p:nvPr>
            <p:ph type="title"/>
          </p:nvPr>
        </p:nvSpPr>
        <p:spPr>
          <a:xfrm>
            <a:off x="5072063" y="1657350"/>
            <a:ext cx="3105150" cy="757238"/>
          </a:xfrm>
        </p:spPr>
        <p:txBody>
          <a:bodyPr/>
          <a:lstStyle/>
          <a:p>
            <a:pPr eaLnBrk="1" hangingPunct="1"/>
            <a:r>
              <a:rPr lang="nl-NL" sz="2000" b="1" i="1" smtClean="0">
                <a:latin typeface="Arial" charset="0"/>
                <a:cs typeface="Arial" charset="0"/>
              </a:rPr>
              <a:t>Gezonde zwangerschap</a:t>
            </a:r>
          </a:p>
        </p:txBody>
      </p:sp>
      <p:sp>
        <p:nvSpPr>
          <p:cNvPr id="34818" name="Tijdelijke aanduiding voor inhoud 2"/>
          <p:cNvSpPr>
            <a:spLocks noGrp="1"/>
          </p:cNvSpPr>
          <p:nvPr>
            <p:ph idx="1"/>
          </p:nvPr>
        </p:nvSpPr>
        <p:spPr>
          <a:xfrm>
            <a:off x="1573213" y="2193925"/>
            <a:ext cx="6400800" cy="316071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nl-NL" sz="160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nl-NL" sz="1600" b="1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2800" b="1" smtClean="0">
                <a:latin typeface="Arial" charset="0"/>
                <a:cs typeface="Arial" charset="0"/>
              </a:rPr>
              <a:t>                       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2800" b="1" smtClean="0">
                <a:latin typeface="Arial" charset="0"/>
                <a:cs typeface="Arial" charset="0"/>
              </a:rPr>
              <a:t>					Waar </a:t>
            </a:r>
            <a:r>
              <a:rPr lang="nl-NL" sz="1600" b="1" smtClean="0">
                <a:latin typeface="Arial" charset="0"/>
                <a:cs typeface="Arial" charset="0"/>
              </a:rPr>
              <a:t/>
            </a:r>
            <a:br>
              <a:rPr lang="nl-NL" sz="1600" b="1" smtClean="0">
                <a:latin typeface="Arial" charset="0"/>
                <a:cs typeface="Arial" charset="0"/>
              </a:rPr>
            </a:br>
            <a:r>
              <a:rPr lang="nl-NL" sz="1400" smtClean="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0" y="1633538"/>
            <a:ext cx="3194050" cy="6683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2200" b="1" i="1" dirty="0" smtClean="0">
                <a:latin typeface="Arial"/>
                <a:cs typeface="Arial"/>
              </a:rPr>
              <a:t>Gezonde </a:t>
            </a:r>
            <a:r>
              <a:rPr lang="nl-NL" sz="2200" b="1" i="1" dirty="0">
                <a:latin typeface="Arial"/>
                <a:cs typeface="Arial"/>
              </a:rPr>
              <a:t>zwangerschap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205038"/>
            <a:ext cx="6249987" cy="31607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2000" b="1" smtClean="0">
                <a:latin typeface="Arial" charset="0"/>
                <a:cs typeface="Arial" charset="0"/>
              </a:rPr>
              <a:t>Waarom deze les?</a:t>
            </a:r>
          </a:p>
          <a:p>
            <a:pPr marL="0" indent="0" eaLnBrk="1" hangingPunct="1">
              <a:buFont typeface="Arial" charset="0"/>
              <a:buNone/>
            </a:pPr>
            <a:endParaRPr lang="nl-NL" sz="1400" b="1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400" smtClean="0">
                <a:latin typeface="Arial" charset="0"/>
                <a:cs typeface="Arial" charset="0"/>
              </a:rPr>
              <a:t>   Eén op de honderd Nederlandse baby’s sterft rond de geboorte     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400" smtClean="0">
                <a:latin typeface="Arial" charset="0"/>
                <a:cs typeface="Arial" charset="0"/>
              </a:rPr>
              <a:t>     (1700 baby’s per jaar)</a:t>
            </a:r>
          </a:p>
          <a:p>
            <a:pPr marL="0" indent="0" eaLnBrk="1" hangingPunct="1">
              <a:buFont typeface="Arial" charset="0"/>
              <a:buNone/>
            </a:pPr>
            <a:endParaRPr lang="nl-NL" sz="8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400" smtClean="0">
                <a:latin typeface="Arial" charset="0"/>
                <a:cs typeface="Arial" charset="0"/>
              </a:rPr>
              <a:t>   Nederland heeft de hoogste babysterfte van Europa</a:t>
            </a:r>
          </a:p>
          <a:p>
            <a:pPr marL="0" indent="0" eaLnBrk="1" hangingPunct="1">
              <a:buFont typeface="Arial" charset="0"/>
              <a:buNone/>
            </a:pPr>
            <a:endParaRPr lang="nl-NL" sz="8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400" smtClean="0">
                <a:latin typeface="Arial" charset="0"/>
                <a:cs typeface="Arial" charset="0"/>
              </a:rPr>
              <a:t>   Veel baby’s worden te vroeg geboren of wegen te weinig bij de geboorte</a:t>
            </a:r>
          </a:p>
          <a:p>
            <a:pPr marL="0" indent="0" eaLnBrk="1" hangingPunct="1">
              <a:buFont typeface="Arial" charset="0"/>
              <a:buNone/>
            </a:pPr>
            <a:endParaRPr lang="nl-NL" sz="8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400" smtClean="0">
                <a:latin typeface="Arial" charset="0"/>
                <a:cs typeface="Arial" charset="0"/>
              </a:rPr>
              <a:t>   Van de MBO-studenten die vroegtijdig met school stoppen doet 5,3% op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400" smtClean="0">
                <a:latin typeface="Arial" charset="0"/>
                <a:cs typeface="Arial" charset="0"/>
              </a:rPr>
              <a:t>     niveau 1/2 en 2,6% op niveau 3/4 dit omdat ze zwanger zijn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el 1"/>
          <p:cNvSpPr>
            <a:spLocks noGrp="1"/>
          </p:cNvSpPr>
          <p:nvPr>
            <p:ph type="title"/>
          </p:nvPr>
        </p:nvSpPr>
        <p:spPr>
          <a:xfrm>
            <a:off x="4749800" y="1646238"/>
            <a:ext cx="3500438" cy="504825"/>
          </a:xfrm>
        </p:spPr>
        <p:txBody>
          <a:bodyPr/>
          <a:lstStyle/>
          <a:p>
            <a:pPr eaLnBrk="1" hangingPunct="1"/>
            <a:r>
              <a:rPr lang="nl-NL" sz="2000" b="1" i="1" smtClean="0">
                <a:latin typeface="Arial" charset="0"/>
                <a:cs typeface="Arial" charset="0"/>
              </a:rPr>
              <a:t>Gezonde zwangerschap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151063"/>
            <a:ext cx="6657975" cy="316071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nl-NL" sz="160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1800" b="1" smtClean="0">
                <a:latin typeface="Arial" charset="0"/>
                <a:cs typeface="Arial" charset="0"/>
              </a:rPr>
              <a:t>Harddrugs kunnen de vruchtbaarheid van de vrouw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nl-NL" sz="1800" b="1" smtClean="0">
                <a:latin typeface="Arial" charset="0"/>
                <a:cs typeface="Arial" charset="0"/>
              </a:rPr>
              <a:t>én van de man verminderen</a:t>
            </a:r>
          </a:p>
          <a:p>
            <a:pPr marL="0" indent="0" eaLnBrk="1" hangingPunct="1">
              <a:buFont typeface="Arial" charset="0"/>
              <a:buNone/>
            </a:pPr>
            <a:endParaRPr lang="nl-NL" sz="160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2800" b="1" smtClean="0">
                <a:latin typeface="Arial" charset="0"/>
                <a:cs typeface="Arial" charset="0"/>
              </a:rPr>
              <a:t>    Waar		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nl-NL" sz="2800" b="1" smtClean="0">
                <a:latin typeface="Arial" charset="0"/>
                <a:cs typeface="Arial" charset="0"/>
              </a:rPr>
              <a:t>Niet Waar</a:t>
            </a:r>
          </a:p>
          <a:p>
            <a:pPr marL="0" indent="0" eaLnBrk="1" hangingPunct="1">
              <a:buFont typeface="Arial" charset="0"/>
              <a:buNone/>
            </a:pPr>
            <a:endParaRPr lang="nl-NL" sz="16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el 1"/>
          <p:cNvSpPr>
            <a:spLocks noGrp="1"/>
          </p:cNvSpPr>
          <p:nvPr>
            <p:ph type="title"/>
          </p:nvPr>
        </p:nvSpPr>
        <p:spPr>
          <a:xfrm>
            <a:off x="4505325" y="1584325"/>
            <a:ext cx="3500438" cy="566738"/>
          </a:xfrm>
        </p:spPr>
        <p:txBody>
          <a:bodyPr/>
          <a:lstStyle/>
          <a:p>
            <a:pPr eaLnBrk="1" hangingPunct="1"/>
            <a:r>
              <a:rPr lang="nl-NL" sz="2000" b="1" i="1" smtClean="0">
                <a:latin typeface="Arial" charset="0"/>
                <a:cs typeface="Arial" charset="0"/>
              </a:rPr>
              <a:t>Gezonde zwangerschap</a:t>
            </a:r>
          </a:p>
        </p:txBody>
      </p:sp>
      <p:sp>
        <p:nvSpPr>
          <p:cNvPr id="36866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151063"/>
            <a:ext cx="6657975" cy="31607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nl-NL" sz="160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nl-NL" sz="2800" b="1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nl-NL" sz="2800" b="1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2800" b="1" smtClean="0">
                <a:latin typeface="Arial" charset="0"/>
                <a:cs typeface="Arial" charset="0"/>
              </a:rPr>
              <a:t>Waar </a:t>
            </a:r>
            <a:r>
              <a:rPr lang="nl-NL" sz="1600" b="1" smtClean="0">
                <a:latin typeface="Arial" charset="0"/>
                <a:cs typeface="Arial" charset="0"/>
              </a:rPr>
              <a:t/>
            </a:r>
            <a:br>
              <a:rPr lang="nl-NL" sz="1600" b="1" smtClean="0">
                <a:latin typeface="Arial" charset="0"/>
                <a:cs typeface="Arial" charset="0"/>
              </a:rPr>
            </a:br>
            <a:endParaRPr lang="nl-NL" sz="1600" b="1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nl-NL" sz="1600" b="1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400" smtClean="0">
                <a:latin typeface="Arial" charset="0"/>
                <a:cs typeface="Arial" charset="0"/>
              </a:rPr>
              <a:t>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el 1"/>
          <p:cNvSpPr>
            <a:spLocks noGrp="1"/>
          </p:cNvSpPr>
          <p:nvPr>
            <p:ph type="title"/>
          </p:nvPr>
        </p:nvSpPr>
        <p:spPr>
          <a:xfrm>
            <a:off x="4725988" y="1487488"/>
            <a:ext cx="3500437" cy="779462"/>
          </a:xfrm>
        </p:spPr>
        <p:txBody>
          <a:bodyPr/>
          <a:lstStyle/>
          <a:p>
            <a:pPr eaLnBrk="1" hangingPunct="1"/>
            <a:r>
              <a:rPr lang="nl-NL" sz="2000" b="1" i="1" smtClean="0">
                <a:latin typeface="Arial" charset="0"/>
                <a:cs typeface="Arial" charset="0"/>
              </a:rPr>
              <a:t>Gezonde zwangerschap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609850"/>
            <a:ext cx="6657975" cy="268128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nl-NL" sz="1800" b="1" smtClean="0">
                <a:latin typeface="Arial" charset="0"/>
                <a:cs typeface="Arial" charset="0"/>
              </a:rPr>
              <a:t>Mannen blijven hun hele leven even vruchtbaar</a:t>
            </a:r>
          </a:p>
          <a:p>
            <a:pPr marL="0" indent="0" eaLnBrk="1" hangingPunct="1">
              <a:buFont typeface="Arial" charset="0"/>
              <a:buNone/>
            </a:pPr>
            <a:endParaRPr lang="nl-NL" sz="160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2800" b="1" smtClean="0">
                <a:latin typeface="Arial" charset="0"/>
                <a:cs typeface="Arial" charset="0"/>
              </a:rPr>
              <a:t>    Waar		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nl-NL" sz="2800" b="1" smtClean="0">
                <a:latin typeface="Arial" charset="0"/>
                <a:cs typeface="Arial" charset="0"/>
              </a:rPr>
              <a:t>Niet Waar</a:t>
            </a:r>
          </a:p>
          <a:p>
            <a:pPr marL="0" indent="0" eaLnBrk="1" hangingPunct="1">
              <a:buFont typeface="Arial" charset="0"/>
              <a:buNone/>
            </a:pPr>
            <a:endParaRPr lang="nl-NL" sz="16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4713288" y="1719263"/>
            <a:ext cx="3500437" cy="646112"/>
          </a:xfrm>
        </p:spPr>
        <p:txBody>
          <a:bodyPr/>
          <a:lstStyle/>
          <a:p>
            <a:pPr eaLnBrk="1" hangingPunct="1"/>
            <a:r>
              <a:rPr lang="nl-NL" sz="2000" b="1" i="1" smtClean="0">
                <a:latin typeface="Arial" charset="0"/>
                <a:cs typeface="Arial" charset="0"/>
              </a:rPr>
              <a:t>Gezonde zwangerschap</a:t>
            </a:r>
          </a:p>
        </p:txBody>
      </p:sp>
      <p:sp>
        <p:nvSpPr>
          <p:cNvPr id="38914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406650"/>
            <a:ext cx="6657975" cy="316071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nl-NL" sz="2800" b="1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nl-NL" sz="2800" b="1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2800" b="1" smtClean="0">
                <a:latin typeface="Arial" charset="0"/>
                <a:cs typeface="Arial" charset="0"/>
              </a:rPr>
              <a:t>Niet waar </a:t>
            </a:r>
            <a:r>
              <a:rPr lang="nl-NL" sz="1600" b="1" smtClean="0">
                <a:latin typeface="Arial" charset="0"/>
                <a:cs typeface="Arial" charset="0"/>
              </a:rPr>
              <a:t/>
            </a:r>
            <a:br>
              <a:rPr lang="nl-NL" sz="1600" b="1" smtClean="0">
                <a:latin typeface="Arial" charset="0"/>
                <a:cs typeface="Arial" charset="0"/>
              </a:rPr>
            </a:br>
            <a:endParaRPr lang="nl-NL" sz="1600" b="1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z="16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el 1"/>
          <p:cNvSpPr>
            <a:spLocks noGrp="1"/>
          </p:cNvSpPr>
          <p:nvPr>
            <p:ph type="title"/>
          </p:nvPr>
        </p:nvSpPr>
        <p:spPr>
          <a:xfrm>
            <a:off x="4700588" y="1597025"/>
            <a:ext cx="3500437" cy="658813"/>
          </a:xfrm>
        </p:spPr>
        <p:txBody>
          <a:bodyPr/>
          <a:lstStyle/>
          <a:p>
            <a:pPr eaLnBrk="1" hangingPunct="1"/>
            <a:r>
              <a:rPr lang="nl-NL" sz="2000" b="1" i="1" smtClean="0">
                <a:latin typeface="Arial" charset="0"/>
                <a:cs typeface="Arial" charset="0"/>
              </a:rPr>
              <a:t>Gezonde zwangerschap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151063"/>
            <a:ext cx="6657975" cy="316071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nl-NL" sz="160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nl-NL" sz="160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1800" b="1" smtClean="0">
                <a:latin typeface="Arial" charset="0"/>
                <a:cs typeface="Arial" charset="0"/>
              </a:rPr>
              <a:t>Van alcohol kan een man erectieproblemen krijgen</a:t>
            </a:r>
          </a:p>
          <a:p>
            <a:pPr marL="0" indent="0" eaLnBrk="1" hangingPunct="1">
              <a:buFont typeface="Arial" charset="0"/>
              <a:buNone/>
            </a:pPr>
            <a:endParaRPr lang="nl-NL" sz="160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2800" b="1" smtClean="0">
                <a:latin typeface="Arial" charset="0"/>
                <a:cs typeface="Arial" charset="0"/>
              </a:rPr>
              <a:t>    Waar		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nl-NL" sz="2800" b="1" smtClean="0">
                <a:latin typeface="Arial" charset="0"/>
                <a:cs typeface="Arial" charset="0"/>
              </a:rPr>
              <a:t>Niet Waar</a:t>
            </a:r>
          </a:p>
          <a:p>
            <a:pPr marL="0" indent="0" eaLnBrk="1" hangingPunct="1">
              <a:buFont typeface="Arial" charset="0"/>
              <a:buNone/>
            </a:pPr>
            <a:endParaRPr lang="nl-NL" sz="16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el 1"/>
          <p:cNvSpPr>
            <a:spLocks noGrp="1"/>
          </p:cNvSpPr>
          <p:nvPr>
            <p:ph type="title"/>
          </p:nvPr>
        </p:nvSpPr>
        <p:spPr>
          <a:xfrm>
            <a:off x="4872038" y="1584325"/>
            <a:ext cx="3317875" cy="658813"/>
          </a:xfrm>
        </p:spPr>
        <p:txBody>
          <a:bodyPr/>
          <a:lstStyle/>
          <a:p>
            <a:pPr eaLnBrk="1" hangingPunct="1"/>
            <a:r>
              <a:rPr lang="nl-NL" sz="2000" b="1" i="1" smtClean="0">
                <a:latin typeface="Arial" charset="0"/>
                <a:cs typeface="Arial" charset="0"/>
              </a:rPr>
              <a:t>Gezonde zwangerschap</a:t>
            </a:r>
          </a:p>
        </p:txBody>
      </p:sp>
      <p:sp>
        <p:nvSpPr>
          <p:cNvPr id="40962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151063"/>
            <a:ext cx="6657975" cy="31607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nl-NL" sz="160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nl-NL" sz="2800" b="1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nl-NL" sz="2800" b="1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2800" b="1" smtClean="0">
                <a:latin typeface="Arial" charset="0"/>
                <a:cs typeface="Arial" charset="0"/>
              </a:rPr>
              <a:t>Waar </a:t>
            </a:r>
            <a:r>
              <a:rPr lang="nl-NL" sz="1600" b="1" smtClean="0">
                <a:latin typeface="Arial" charset="0"/>
                <a:cs typeface="Arial" charset="0"/>
              </a:rPr>
              <a:t/>
            </a:r>
            <a:br>
              <a:rPr lang="nl-NL" sz="1600" b="1" smtClean="0">
                <a:latin typeface="Arial" charset="0"/>
                <a:cs typeface="Arial" charset="0"/>
              </a:rPr>
            </a:br>
            <a:endParaRPr lang="nl-NL" sz="1600" b="1" smtClean="0">
              <a:latin typeface="Arial" charset="0"/>
              <a:cs typeface="Arial" charset="0"/>
            </a:endParaRPr>
          </a:p>
          <a:p>
            <a:pPr marL="0" indent="0" eaLnBrk="1" hangingPunct="1">
              <a:buFontTx/>
              <a:buChar char="-"/>
            </a:pPr>
            <a:endParaRPr lang="nl-NL" sz="1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el 1"/>
          <p:cNvSpPr>
            <a:spLocks noGrp="1"/>
          </p:cNvSpPr>
          <p:nvPr>
            <p:ph type="title"/>
          </p:nvPr>
        </p:nvSpPr>
        <p:spPr>
          <a:xfrm>
            <a:off x="4713288" y="1633538"/>
            <a:ext cx="3500437" cy="708025"/>
          </a:xfrm>
        </p:spPr>
        <p:txBody>
          <a:bodyPr/>
          <a:lstStyle/>
          <a:p>
            <a:pPr eaLnBrk="1" hangingPunct="1"/>
            <a:r>
              <a:rPr lang="nl-NL" sz="2000" b="1" i="1" smtClean="0">
                <a:latin typeface="Arial" charset="0"/>
                <a:cs typeface="Arial" charset="0"/>
              </a:rPr>
              <a:t>Gezonde zwangerschap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541588"/>
            <a:ext cx="6657975" cy="316071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nl-NL" sz="1800" b="1" smtClean="0">
                <a:latin typeface="Arial" charset="0"/>
                <a:cs typeface="Arial" charset="0"/>
              </a:rPr>
              <a:t>Een vrouw van onder de 30 jaar wordt 10 x zo snel zwanger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nl-NL" sz="1800" b="1" smtClean="0">
                <a:latin typeface="Arial" charset="0"/>
                <a:cs typeface="Arial" charset="0"/>
              </a:rPr>
              <a:t>als een vrouw van 40 jaar</a:t>
            </a:r>
          </a:p>
          <a:p>
            <a:pPr marL="0" indent="0" eaLnBrk="1" hangingPunct="1">
              <a:buFont typeface="Arial" charset="0"/>
              <a:buNone/>
            </a:pPr>
            <a:endParaRPr lang="nl-NL" sz="160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2800" b="1" smtClean="0">
                <a:latin typeface="Arial" charset="0"/>
                <a:cs typeface="Arial" charset="0"/>
              </a:rPr>
              <a:t>     Waar		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nl-NL" sz="2800" b="1" smtClean="0">
                <a:latin typeface="Arial" charset="0"/>
                <a:cs typeface="Arial" charset="0"/>
              </a:rPr>
              <a:t>Niet Waar</a:t>
            </a:r>
          </a:p>
          <a:p>
            <a:pPr marL="0" indent="0" eaLnBrk="1" hangingPunct="1">
              <a:buFont typeface="Arial" charset="0"/>
              <a:buNone/>
            </a:pPr>
            <a:endParaRPr lang="nl-NL" sz="16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el 1"/>
          <p:cNvSpPr>
            <a:spLocks noGrp="1"/>
          </p:cNvSpPr>
          <p:nvPr>
            <p:ph type="title"/>
          </p:nvPr>
        </p:nvSpPr>
        <p:spPr>
          <a:xfrm>
            <a:off x="4676775" y="1620838"/>
            <a:ext cx="3500438" cy="530225"/>
          </a:xfrm>
        </p:spPr>
        <p:txBody>
          <a:bodyPr/>
          <a:lstStyle/>
          <a:p>
            <a:pPr eaLnBrk="1" hangingPunct="1"/>
            <a:r>
              <a:rPr lang="nl-NL" sz="2000" b="1" i="1" smtClean="0">
                <a:latin typeface="Arial" charset="0"/>
                <a:cs typeface="Arial" charset="0"/>
              </a:rPr>
              <a:t>Gezonde zwangerschap</a:t>
            </a:r>
          </a:p>
        </p:txBody>
      </p:sp>
      <p:sp>
        <p:nvSpPr>
          <p:cNvPr id="43010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151063"/>
            <a:ext cx="6657975" cy="31607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600" b="1" smtClean="0">
                <a:latin typeface="Arial" charset="0"/>
                <a:cs typeface="Arial" charset="0"/>
              </a:rPr>
              <a:t>						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2600" b="1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600" b="1" smtClean="0">
                <a:latin typeface="Arial" charset="0"/>
                <a:cs typeface="Arial" charset="0"/>
              </a:rPr>
              <a:t>					Waar </a:t>
            </a:r>
            <a:r>
              <a:rPr lang="nl-NL" sz="1500" b="1" smtClean="0">
                <a:latin typeface="Arial" charset="0"/>
                <a:cs typeface="Arial" charset="0"/>
              </a:rPr>
              <a:t/>
            </a:r>
            <a:br>
              <a:rPr lang="nl-NL" sz="1500" b="1" smtClean="0">
                <a:latin typeface="Arial" charset="0"/>
                <a:cs typeface="Arial" charset="0"/>
              </a:rPr>
            </a:br>
            <a:endParaRPr lang="nl-NL" sz="1500" b="1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nl-NL" sz="13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el 1"/>
          <p:cNvSpPr>
            <a:spLocks noGrp="1"/>
          </p:cNvSpPr>
          <p:nvPr>
            <p:ph type="title"/>
          </p:nvPr>
        </p:nvSpPr>
        <p:spPr>
          <a:xfrm>
            <a:off x="4876800" y="1620838"/>
            <a:ext cx="3316288" cy="530225"/>
          </a:xfrm>
        </p:spPr>
        <p:txBody>
          <a:bodyPr/>
          <a:lstStyle/>
          <a:p>
            <a:pPr eaLnBrk="1" hangingPunct="1"/>
            <a:r>
              <a:rPr lang="nl-NL" sz="2000" b="1" i="1" smtClean="0">
                <a:latin typeface="Arial" charset="0"/>
                <a:cs typeface="Arial" charset="0"/>
              </a:rPr>
              <a:t>Gezonde zwangerschap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151063"/>
            <a:ext cx="6657975" cy="316071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nl-NL" sz="160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1800" b="1" smtClean="0">
                <a:latin typeface="Arial" charset="0"/>
                <a:cs typeface="Arial" charset="0"/>
              </a:rPr>
              <a:t>Hoe meer overgewicht  de vrouw heeft,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nl-NL" sz="1800" b="1" smtClean="0">
                <a:latin typeface="Arial" charset="0"/>
                <a:cs typeface="Arial" charset="0"/>
              </a:rPr>
              <a:t>des te kleiner de kans dat het lukt om zwanger te worden</a:t>
            </a:r>
          </a:p>
          <a:p>
            <a:pPr marL="0" indent="0" eaLnBrk="1" hangingPunct="1">
              <a:buFont typeface="Arial" charset="0"/>
              <a:buNone/>
            </a:pPr>
            <a:endParaRPr lang="nl-NL" sz="160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2800" b="1" smtClean="0">
                <a:latin typeface="Arial" charset="0"/>
                <a:cs typeface="Arial" charset="0"/>
              </a:rPr>
              <a:t>     Waar		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nl-NL" sz="2800" b="1" smtClean="0">
                <a:latin typeface="Arial" charset="0"/>
                <a:cs typeface="Arial" charset="0"/>
              </a:rPr>
              <a:t>Niet Waar</a:t>
            </a:r>
          </a:p>
          <a:p>
            <a:pPr marL="0" indent="0" eaLnBrk="1" hangingPunct="1">
              <a:buFont typeface="Arial" charset="0"/>
              <a:buNone/>
            </a:pPr>
            <a:endParaRPr lang="nl-NL" sz="16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el 1"/>
          <p:cNvSpPr>
            <a:spLocks noGrp="1"/>
          </p:cNvSpPr>
          <p:nvPr>
            <p:ph type="title"/>
          </p:nvPr>
        </p:nvSpPr>
        <p:spPr>
          <a:xfrm>
            <a:off x="4762500" y="1285875"/>
            <a:ext cx="3500438" cy="1143000"/>
          </a:xfrm>
        </p:spPr>
        <p:txBody>
          <a:bodyPr/>
          <a:lstStyle/>
          <a:p>
            <a:pPr eaLnBrk="1" hangingPunct="1"/>
            <a:r>
              <a:rPr lang="nl-NL" sz="2000" b="1" i="1" smtClean="0">
                <a:latin typeface="Arial" charset="0"/>
                <a:cs typeface="Arial" charset="0"/>
              </a:rPr>
              <a:t>Gezonde zwangerschap</a:t>
            </a:r>
          </a:p>
        </p:txBody>
      </p:sp>
      <p:sp>
        <p:nvSpPr>
          <p:cNvPr id="45058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151063"/>
            <a:ext cx="6657975" cy="31607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160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endParaRPr lang="nl-NL" sz="2800" b="1" smtClean="0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endParaRPr lang="nl-NL" sz="2800" b="1" smtClean="0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800" b="1" smtClean="0">
                <a:latin typeface="Arial" charset="0"/>
                <a:cs typeface="Arial" charset="0"/>
              </a:rPr>
              <a:t>Waar </a:t>
            </a:r>
            <a:r>
              <a:rPr lang="nl-NL" sz="1600" b="1" smtClean="0">
                <a:latin typeface="Arial" charset="0"/>
                <a:cs typeface="Arial" charset="0"/>
              </a:rPr>
              <a:t/>
            </a:r>
            <a:br>
              <a:rPr lang="nl-NL" sz="1600" b="1" smtClean="0">
                <a:latin typeface="Arial" charset="0"/>
                <a:cs typeface="Arial" charset="0"/>
              </a:rPr>
            </a:br>
            <a:endParaRPr lang="nl-NL" sz="1600" b="1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nl-NL" sz="1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1841500"/>
            <a:ext cx="6808787" cy="36957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2000" b="1" smtClean="0">
                <a:latin typeface="Arial" charset="0"/>
                <a:cs typeface="Arial" charset="0"/>
              </a:rPr>
              <a:t>Doelen</a:t>
            </a:r>
            <a:r>
              <a:rPr lang="nl-NL" sz="1600" b="1" smtClean="0">
                <a:latin typeface="Arial" charset="0"/>
                <a:cs typeface="Arial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800" b="1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600" b="1" smtClean="0">
                <a:latin typeface="Arial" charset="0"/>
                <a:cs typeface="Arial" charset="0"/>
              </a:rPr>
              <a:t>Na deze les weten jullie:</a:t>
            </a:r>
            <a:r>
              <a:rPr lang="nl-NL" sz="1700" b="1" smtClean="0">
                <a:latin typeface="Arial" charset="0"/>
                <a:cs typeface="Arial" charset="0"/>
              </a:rPr>
              <a:t/>
            </a:r>
            <a:br>
              <a:rPr lang="nl-NL" sz="1700" b="1" smtClean="0">
                <a:latin typeface="Arial" charset="0"/>
                <a:cs typeface="Arial" charset="0"/>
              </a:rPr>
            </a:br>
            <a:endParaRPr lang="nl-NL" sz="1100" b="1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  <a:defRPr/>
            </a:pPr>
            <a:r>
              <a:rPr lang="nl-NL" sz="1400" smtClean="0">
                <a:latin typeface="Arial" charset="0"/>
                <a:cs typeface="Arial" charset="0"/>
              </a:rPr>
              <a:t>   dat het belangrijk is om voor de goede voorwaarden te zorgen voor je aan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400" smtClean="0">
                <a:latin typeface="Arial" charset="0"/>
                <a:cs typeface="Arial" charset="0"/>
              </a:rPr>
              <a:t>     kinderen begint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  <a:defRPr/>
            </a:pPr>
            <a:r>
              <a:rPr lang="nl-NL" sz="1400" smtClean="0">
                <a:latin typeface="Arial" charset="0"/>
                <a:cs typeface="Arial" charset="0"/>
              </a:rPr>
              <a:t>   dat kinderen een grote verantwoordelijkheid zijn, die je niet kunt afschuiven op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400" smtClean="0">
                <a:latin typeface="Arial" charset="0"/>
                <a:cs typeface="Arial" charset="0"/>
              </a:rPr>
              <a:t>     anderen (bv. opa’s en oma’s)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  <a:defRPr/>
            </a:pPr>
            <a:r>
              <a:rPr lang="nl-NL" sz="1400" smtClean="0">
                <a:latin typeface="Arial" charset="0"/>
                <a:cs typeface="Arial" charset="0"/>
              </a:rPr>
              <a:t>   dat ouders een gezamenlijke verantwoordelijkheid hebben en dat deze al voor de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400" smtClean="0">
                <a:latin typeface="Arial" charset="0"/>
                <a:cs typeface="Arial" charset="0"/>
              </a:rPr>
              <a:t>     zwangerschap begint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  <a:defRPr/>
            </a:pPr>
            <a:r>
              <a:rPr lang="nl-NL" sz="1400" smtClean="0">
                <a:latin typeface="Arial" charset="0"/>
                <a:cs typeface="Arial" charset="0"/>
              </a:rPr>
              <a:t>   wat je kunt doen om (te zijner tijd) de kans op een gezonde zwangerschap te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400" smtClean="0">
                <a:latin typeface="Arial" charset="0"/>
                <a:cs typeface="Arial" charset="0"/>
              </a:rPr>
              <a:t>     vergroten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  <a:defRPr/>
            </a:pPr>
            <a:r>
              <a:rPr lang="nl-NL" sz="1400" smtClean="0">
                <a:latin typeface="Arial" charset="0"/>
                <a:cs typeface="Arial" charset="0"/>
              </a:rPr>
              <a:t>   wat je kunt doen om de zwangerschap zo goed mogelijk te laten verlopen en het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400" smtClean="0">
                <a:latin typeface="Arial" charset="0"/>
                <a:cs typeface="Arial" charset="0"/>
              </a:rPr>
              <a:t>     kindje een gezonde start te geven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  <a:defRPr/>
            </a:pPr>
            <a:r>
              <a:rPr lang="nl-NL" sz="1400" smtClean="0">
                <a:latin typeface="Arial" charset="0"/>
                <a:cs typeface="Arial" charset="0"/>
              </a:rPr>
              <a:t>   dat zowel de moeder als de vader hierin een belangrijke rol hebben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  <a:defRPr/>
            </a:pPr>
            <a:r>
              <a:rPr lang="nl-NL" sz="1400" smtClean="0">
                <a:latin typeface="Arial" charset="0"/>
                <a:cs typeface="Arial" charset="0"/>
              </a:rPr>
              <a:t>   waar je informatie, steun of hulp kunt zoeken als het gaat om zwanger worden,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400" smtClean="0">
                <a:latin typeface="Arial" charset="0"/>
                <a:cs typeface="Arial" charset="0"/>
              </a:rPr>
              <a:t>     onvruchtbaarheid, zwangerschap en zwangerschapsverlies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el 1"/>
          <p:cNvSpPr>
            <a:spLocks noGrp="1"/>
          </p:cNvSpPr>
          <p:nvPr>
            <p:ph type="title"/>
          </p:nvPr>
        </p:nvSpPr>
        <p:spPr>
          <a:xfrm>
            <a:off x="4883150" y="1309688"/>
            <a:ext cx="3502025" cy="1143000"/>
          </a:xfrm>
        </p:spPr>
        <p:txBody>
          <a:bodyPr/>
          <a:lstStyle/>
          <a:p>
            <a:pPr eaLnBrk="1" hangingPunct="1"/>
            <a:r>
              <a:rPr lang="nl-NL" sz="2000" b="1" i="1" smtClean="0">
                <a:latin typeface="Arial" charset="0"/>
                <a:cs typeface="Arial" charset="0"/>
              </a:rPr>
              <a:t>Gezonde zwangerschap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151063"/>
            <a:ext cx="6657975" cy="316071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nl-NL" sz="160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1800" b="1" smtClean="0">
                <a:latin typeface="Arial" charset="0"/>
                <a:cs typeface="Arial" charset="0"/>
              </a:rPr>
              <a:t>Als de vader en moeder familie van elkaar zijn,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nl-NL" sz="1800" b="1" smtClean="0">
                <a:latin typeface="Arial" charset="0"/>
                <a:cs typeface="Arial" charset="0"/>
              </a:rPr>
              <a:t> is er een grotere kans dat de baby een erfelijke ziekte heeft</a:t>
            </a:r>
          </a:p>
          <a:p>
            <a:pPr marL="0" indent="0" eaLnBrk="1" hangingPunct="1">
              <a:buFont typeface="Arial" charset="0"/>
              <a:buNone/>
            </a:pPr>
            <a:endParaRPr lang="nl-NL" sz="160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2800" b="1" smtClean="0">
                <a:latin typeface="Arial" charset="0"/>
                <a:cs typeface="Arial" charset="0"/>
              </a:rPr>
              <a:t>    Waar		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nl-NL" sz="2800" b="1" smtClean="0">
                <a:latin typeface="Arial" charset="0"/>
                <a:cs typeface="Arial" charset="0"/>
              </a:rPr>
              <a:t>Niet Waar</a:t>
            </a:r>
          </a:p>
          <a:p>
            <a:pPr marL="0" indent="0" eaLnBrk="1" hangingPunct="1">
              <a:buFont typeface="Arial" charset="0"/>
              <a:buNone/>
            </a:pPr>
            <a:endParaRPr lang="nl-NL" sz="16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el 1"/>
          <p:cNvSpPr>
            <a:spLocks noGrp="1"/>
          </p:cNvSpPr>
          <p:nvPr>
            <p:ph type="title"/>
          </p:nvPr>
        </p:nvSpPr>
        <p:spPr>
          <a:xfrm>
            <a:off x="4737100" y="1285875"/>
            <a:ext cx="3500438" cy="1143000"/>
          </a:xfrm>
        </p:spPr>
        <p:txBody>
          <a:bodyPr/>
          <a:lstStyle/>
          <a:p>
            <a:pPr eaLnBrk="1" hangingPunct="1"/>
            <a:r>
              <a:rPr lang="nl-NL" sz="2000" b="1" i="1" smtClean="0">
                <a:latin typeface="Arial" charset="0"/>
                <a:cs typeface="Arial" charset="0"/>
              </a:rPr>
              <a:t>Gezonde zwangerschap</a:t>
            </a:r>
          </a:p>
        </p:txBody>
      </p:sp>
      <p:sp>
        <p:nvSpPr>
          <p:cNvPr id="47106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332038"/>
            <a:ext cx="6657975" cy="316071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nl-NL" sz="1000" b="1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nl-NL" sz="2800" b="1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2800" b="1" smtClean="0">
                <a:latin typeface="Arial" charset="0"/>
                <a:cs typeface="Arial" charset="0"/>
              </a:rPr>
              <a:t>Waar </a:t>
            </a:r>
            <a:r>
              <a:rPr lang="nl-NL" sz="1600" b="1" smtClean="0">
                <a:latin typeface="Arial" charset="0"/>
                <a:cs typeface="Arial" charset="0"/>
              </a:rPr>
              <a:t/>
            </a:r>
            <a:br>
              <a:rPr lang="nl-NL" sz="1600" b="1" smtClean="0">
                <a:latin typeface="Arial" charset="0"/>
                <a:cs typeface="Arial" charset="0"/>
              </a:rPr>
            </a:br>
            <a:endParaRPr lang="nl-NL" sz="1600" b="1" smtClean="0">
              <a:latin typeface="Arial" charset="0"/>
              <a:cs typeface="Arial" charset="0"/>
            </a:endParaRPr>
          </a:p>
          <a:p>
            <a:pPr marL="0" indent="0" eaLnBrk="1" hangingPunct="1">
              <a:buFontTx/>
              <a:buNone/>
            </a:pPr>
            <a:endParaRPr lang="nl-NL" sz="1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el 1"/>
          <p:cNvSpPr>
            <a:spLocks noGrp="1"/>
          </p:cNvSpPr>
          <p:nvPr>
            <p:ph type="title"/>
          </p:nvPr>
        </p:nvSpPr>
        <p:spPr>
          <a:xfrm>
            <a:off x="4627563" y="1282700"/>
            <a:ext cx="3500437" cy="1143000"/>
          </a:xfrm>
        </p:spPr>
        <p:txBody>
          <a:bodyPr/>
          <a:lstStyle/>
          <a:p>
            <a:pPr eaLnBrk="1" hangingPunct="1"/>
            <a:r>
              <a:rPr lang="nl-NL" sz="2000" b="1" i="1" smtClean="0">
                <a:latin typeface="Arial" charset="0"/>
                <a:cs typeface="Arial" charset="0"/>
              </a:rPr>
              <a:t>Gezonde zwangerschap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711450"/>
            <a:ext cx="6657975" cy="25066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nl-NL" sz="1800" b="1" smtClean="0">
                <a:latin typeface="Arial" charset="0"/>
                <a:cs typeface="Arial" charset="0"/>
              </a:rPr>
              <a:t>Mannen die roken maken minder spermacellen aan</a:t>
            </a:r>
          </a:p>
          <a:p>
            <a:pPr marL="0" indent="0" eaLnBrk="1" hangingPunct="1">
              <a:buFont typeface="Arial" charset="0"/>
              <a:buNone/>
            </a:pPr>
            <a:endParaRPr lang="nl-NL" sz="160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2800" b="1" smtClean="0">
                <a:latin typeface="Arial" charset="0"/>
                <a:cs typeface="Arial" charset="0"/>
              </a:rPr>
              <a:t>     Waar		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nl-NL" sz="2800" b="1" smtClean="0">
                <a:latin typeface="Arial" charset="0"/>
                <a:cs typeface="Arial" charset="0"/>
              </a:rPr>
              <a:t>Niet Waar</a:t>
            </a:r>
          </a:p>
          <a:p>
            <a:pPr marL="0" indent="0" eaLnBrk="1" hangingPunct="1">
              <a:buFont typeface="Arial" charset="0"/>
              <a:buNone/>
            </a:pPr>
            <a:endParaRPr lang="nl-NL" sz="16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el 1"/>
          <p:cNvSpPr>
            <a:spLocks noGrp="1"/>
          </p:cNvSpPr>
          <p:nvPr>
            <p:ph type="title"/>
          </p:nvPr>
        </p:nvSpPr>
        <p:spPr>
          <a:xfrm>
            <a:off x="4603750" y="1323975"/>
            <a:ext cx="3500438" cy="1143000"/>
          </a:xfrm>
        </p:spPr>
        <p:txBody>
          <a:bodyPr/>
          <a:lstStyle/>
          <a:p>
            <a:pPr eaLnBrk="1" hangingPunct="1"/>
            <a:r>
              <a:rPr lang="nl-NL" sz="2000" b="1" i="1" smtClean="0">
                <a:latin typeface="Arial" charset="0"/>
                <a:cs typeface="Arial" charset="0"/>
              </a:rPr>
              <a:t>Gezonde zwangerschap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73175" y="2363788"/>
            <a:ext cx="6659563" cy="31607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nl-NL" sz="160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nl-NL" sz="2800" b="1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2800" b="1" smtClean="0">
                <a:latin typeface="Arial" charset="0"/>
                <a:cs typeface="Arial" charset="0"/>
              </a:rPr>
              <a:t>Waar </a:t>
            </a:r>
            <a:r>
              <a:rPr lang="nl-NL" sz="1600" b="1" smtClean="0">
                <a:latin typeface="Arial" charset="0"/>
                <a:cs typeface="Arial" charset="0"/>
              </a:rPr>
              <a:t/>
            </a:r>
            <a:br>
              <a:rPr lang="nl-NL" sz="1600" b="1" smtClean="0">
                <a:latin typeface="Arial" charset="0"/>
                <a:cs typeface="Arial" charset="0"/>
              </a:rPr>
            </a:br>
            <a:endParaRPr lang="nl-NL" sz="1600" b="1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400" smtClean="0">
                <a:latin typeface="Arial" charset="0"/>
                <a:cs typeface="Arial" charset="0"/>
              </a:rPr>
              <a:t>    </a:t>
            </a:r>
            <a:endParaRPr lang="nl-NL" sz="16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el 1"/>
          <p:cNvSpPr>
            <a:spLocks noGrp="1"/>
          </p:cNvSpPr>
          <p:nvPr>
            <p:ph type="title"/>
          </p:nvPr>
        </p:nvSpPr>
        <p:spPr>
          <a:xfrm>
            <a:off x="4676775" y="1282700"/>
            <a:ext cx="3500438" cy="1143000"/>
          </a:xfrm>
        </p:spPr>
        <p:txBody>
          <a:bodyPr/>
          <a:lstStyle/>
          <a:p>
            <a:pPr eaLnBrk="1" hangingPunct="1"/>
            <a:r>
              <a:rPr lang="nl-NL" sz="2000" b="1" i="1" smtClean="0">
                <a:latin typeface="Arial" charset="0"/>
                <a:cs typeface="Arial" charset="0"/>
              </a:rPr>
              <a:t>Gezonde zwangerschap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333625"/>
            <a:ext cx="6657975" cy="316071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nl-NL" sz="1800" b="1" smtClean="0">
                <a:latin typeface="Arial" charset="0"/>
                <a:cs typeface="Arial" charset="0"/>
              </a:rPr>
              <a:t>Je kunt een erfelijke ziekte doorgeven aan je kind,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nl-NL" sz="1800" b="1" smtClean="0">
                <a:latin typeface="Arial" charset="0"/>
                <a:cs typeface="Arial" charset="0"/>
              </a:rPr>
              <a:t>ook al heb je de ziekte zelf niet</a:t>
            </a:r>
          </a:p>
          <a:p>
            <a:pPr marL="0" indent="0" eaLnBrk="1" hangingPunct="1">
              <a:buFont typeface="Arial" charset="0"/>
              <a:buNone/>
            </a:pPr>
            <a:endParaRPr lang="nl-NL" sz="160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3600" b="1" smtClean="0">
                <a:latin typeface="Arial" charset="0"/>
                <a:cs typeface="Arial" charset="0"/>
              </a:rPr>
              <a:t>     </a:t>
            </a:r>
            <a:r>
              <a:rPr lang="nl-NL" sz="2800" b="1" smtClean="0">
                <a:latin typeface="Arial" charset="0"/>
                <a:cs typeface="Arial" charset="0"/>
              </a:rPr>
              <a:t>Waar		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nl-NL" sz="2800" b="1" smtClean="0">
                <a:latin typeface="Arial" charset="0"/>
                <a:cs typeface="Arial" charset="0"/>
              </a:rPr>
              <a:t>Niet Waar</a:t>
            </a:r>
          </a:p>
          <a:p>
            <a:pPr marL="0" indent="0" eaLnBrk="1" hangingPunct="1">
              <a:buFont typeface="Arial" charset="0"/>
              <a:buNone/>
            </a:pPr>
            <a:endParaRPr lang="nl-NL" sz="16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el 1"/>
          <p:cNvSpPr>
            <a:spLocks noGrp="1"/>
          </p:cNvSpPr>
          <p:nvPr>
            <p:ph type="title"/>
          </p:nvPr>
        </p:nvSpPr>
        <p:spPr>
          <a:xfrm>
            <a:off x="4786313" y="1274763"/>
            <a:ext cx="3500437" cy="1143000"/>
          </a:xfrm>
        </p:spPr>
        <p:txBody>
          <a:bodyPr/>
          <a:lstStyle/>
          <a:p>
            <a:pPr eaLnBrk="1" hangingPunct="1"/>
            <a:r>
              <a:rPr lang="nl-NL" sz="2000" b="1" i="1" smtClean="0">
                <a:latin typeface="Arial" charset="0"/>
                <a:cs typeface="Arial" charset="0"/>
              </a:rPr>
              <a:t>Gezonde zwangerschap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151063"/>
            <a:ext cx="6657975" cy="31607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nl-NL" sz="80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nl-NL" sz="2800" b="1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nl-NL" sz="2800" b="1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2800" b="1" smtClean="0">
                <a:latin typeface="Arial" charset="0"/>
                <a:cs typeface="Arial" charset="0"/>
              </a:rPr>
              <a:t>Waar </a:t>
            </a:r>
            <a:r>
              <a:rPr lang="nl-NL" sz="1600" b="1" smtClean="0">
                <a:latin typeface="Arial" charset="0"/>
                <a:cs typeface="Arial" charset="0"/>
              </a:rPr>
              <a:t/>
            </a:r>
            <a:br>
              <a:rPr lang="nl-NL" sz="1600" b="1" smtClean="0">
                <a:latin typeface="Arial" charset="0"/>
                <a:cs typeface="Arial" charset="0"/>
              </a:rPr>
            </a:br>
            <a:endParaRPr lang="nl-NL" sz="1600" b="1" smtClean="0">
              <a:latin typeface="Arial" charset="0"/>
              <a:cs typeface="Arial" charset="0"/>
            </a:endParaRPr>
          </a:p>
          <a:p>
            <a:pPr marL="0" indent="0" eaLnBrk="1" hangingPunct="1">
              <a:buFontTx/>
              <a:buChar char="-"/>
            </a:pPr>
            <a:r>
              <a:rPr lang="nl-NL" sz="1400" smtClean="0">
                <a:latin typeface="Arial" charset="0"/>
                <a:cs typeface="Arial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el 1"/>
          <p:cNvSpPr>
            <a:spLocks noGrp="1"/>
          </p:cNvSpPr>
          <p:nvPr>
            <p:ph type="title"/>
          </p:nvPr>
        </p:nvSpPr>
        <p:spPr>
          <a:xfrm>
            <a:off x="4737100" y="1282700"/>
            <a:ext cx="3500438" cy="1143000"/>
          </a:xfrm>
        </p:spPr>
        <p:txBody>
          <a:bodyPr/>
          <a:lstStyle/>
          <a:p>
            <a:pPr eaLnBrk="1" hangingPunct="1"/>
            <a:r>
              <a:rPr lang="nl-NL" sz="2000" b="1" i="1" smtClean="0">
                <a:latin typeface="Arial" charset="0"/>
                <a:cs typeface="Arial" charset="0"/>
              </a:rPr>
              <a:t>Gezonde zwangerschap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620963"/>
            <a:ext cx="6657975" cy="27559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nl-NL" sz="1800" b="1" smtClean="0">
                <a:latin typeface="Arial" charset="0"/>
                <a:cs typeface="Arial" charset="0"/>
              </a:rPr>
              <a:t>Blowen heeft invloed op de vruchtbaarheid van de man</a:t>
            </a:r>
          </a:p>
          <a:p>
            <a:pPr marL="0" indent="0" eaLnBrk="1" hangingPunct="1">
              <a:buFont typeface="Arial" charset="0"/>
              <a:buNone/>
            </a:pPr>
            <a:endParaRPr lang="nl-NL" sz="160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2800" b="1" smtClean="0">
                <a:latin typeface="Arial" charset="0"/>
                <a:cs typeface="Arial" charset="0"/>
              </a:rPr>
              <a:t>     Waar		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nl-NL" sz="2800" b="1" smtClean="0">
                <a:latin typeface="Arial" charset="0"/>
                <a:cs typeface="Arial" charset="0"/>
              </a:rPr>
              <a:t>Niet Waar</a:t>
            </a:r>
          </a:p>
          <a:p>
            <a:pPr marL="0" indent="0" eaLnBrk="1" hangingPunct="1">
              <a:buFont typeface="Arial" charset="0"/>
              <a:buNone/>
            </a:pPr>
            <a:endParaRPr lang="nl-NL" sz="16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el 1"/>
          <p:cNvSpPr>
            <a:spLocks noGrp="1"/>
          </p:cNvSpPr>
          <p:nvPr>
            <p:ph type="title"/>
          </p:nvPr>
        </p:nvSpPr>
        <p:spPr>
          <a:xfrm>
            <a:off x="4773613" y="1274763"/>
            <a:ext cx="3500437" cy="1143000"/>
          </a:xfrm>
        </p:spPr>
        <p:txBody>
          <a:bodyPr/>
          <a:lstStyle/>
          <a:p>
            <a:pPr eaLnBrk="1" hangingPunct="1"/>
            <a:r>
              <a:rPr lang="nl-NL" sz="2000" b="1" i="1" smtClean="0">
                <a:latin typeface="Arial" charset="0"/>
                <a:cs typeface="Arial" charset="0"/>
              </a:rPr>
              <a:t>Gezonde zwangerschap</a:t>
            </a:r>
          </a:p>
        </p:txBody>
      </p:sp>
      <p:sp>
        <p:nvSpPr>
          <p:cNvPr id="53250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090738"/>
            <a:ext cx="6657975" cy="3160712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endParaRPr lang="nl-NL" sz="2800" b="1" smtClean="0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endParaRPr lang="nl-NL" sz="2800" b="1" smtClean="0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800" b="1" smtClean="0">
                <a:latin typeface="Arial" charset="0"/>
                <a:cs typeface="Arial" charset="0"/>
              </a:rPr>
              <a:t>Waar </a:t>
            </a:r>
            <a:r>
              <a:rPr lang="nl-NL" sz="1600" b="1" smtClean="0">
                <a:latin typeface="Arial" charset="0"/>
                <a:cs typeface="Arial" charset="0"/>
              </a:rPr>
              <a:t/>
            </a:r>
            <a:br>
              <a:rPr lang="nl-NL" sz="1600" b="1" smtClean="0">
                <a:latin typeface="Arial" charset="0"/>
                <a:cs typeface="Arial" charset="0"/>
              </a:rPr>
            </a:br>
            <a:endParaRPr lang="nl-NL" sz="1600" b="1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Char char="-"/>
            </a:pPr>
            <a:endParaRPr lang="nl-NL" sz="16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el 1"/>
          <p:cNvSpPr>
            <a:spLocks noGrp="1"/>
          </p:cNvSpPr>
          <p:nvPr>
            <p:ph type="title"/>
          </p:nvPr>
        </p:nvSpPr>
        <p:spPr>
          <a:xfrm>
            <a:off x="4799013" y="1282700"/>
            <a:ext cx="3500437" cy="1143000"/>
          </a:xfrm>
        </p:spPr>
        <p:txBody>
          <a:bodyPr/>
          <a:lstStyle/>
          <a:p>
            <a:pPr eaLnBrk="1" hangingPunct="1"/>
            <a:r>
              <a:rPr lang="nl-NL" sz="2000" b="1" i="1" smtClean="0">
                <a:latin typeface="Arial" charset="0"/>
                <a:cs typeface="Arial" charset="0"/>
              </a:rPr>
              <a:t>Gezonde zwangerschap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560638"/>
            <a:ext cx="6657975" cy="27305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nl-NL" sz="1800" b="1" smtClean="0">
                <a:latin typeface="Arial" charset="0"/>
                <a:cs typeface="Arial" charset="0"/>
              </a:rPr>
              <a:t>Vrouwen die roken hebben minder kans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nl-NL" sz="1800" b="1" smtClean="0">
                <a:latin typeface="Arial" charset="0"/>
                <a:cs typeface="Arial" charset="0"/>
              </a:rPr>
              <a:t>om zwanger te worden</a:t>
            </a:r>
          </a:p>
          <a:p>
            <a:pPr marL="0" indent="0" eaLnBrk="1" hangingPunct="1">
              <a:buFont typeface="Arial" charset="0"/>
              <a:buNone/>
            </a:pPr>
            <a:endParaRPr lang="nl-NL" sz="160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2800" b="1" smtClean="0">
                <a:latin typeface="Arial" charset="0"/>
                <a:cs typeface="Arial" charset="0"/>
              </a:rPr>
              <a:t>     Waar		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nl-NL" sz="2800" b="1" smtClean="0">
                <a:latin typeface="Arial" charset="0"/>
                <a:cs typeface="Arial" charset="0"/>
              </a:rPr>
              <a:t>Niet Waar</a:t>
            </a:r>
          </a:p>
          <a:p>
            <a:pPr marL="0" indent="0" eaLnBrk="1" hangingPunct="1">
              <a:buFont typeface="Arial" charset="0"/>
              <a:buNone/>
            </a:pPr>
            <a:endParaRPr lang="nl-NL" sz="16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el 1"/>
          <p:cNvSpPr>
            <a:spLocks noGrp="1"/>
          </p:cNvSpPr>
          <p:nvPr>
            <p:ph type="title"/>
          </p:nvPr>
        </p:nvSpPr>
        <p:spPr>
          <a:xfrm>
            <a:off x="4687888" y="1335088"/>
            <a:ext cx="3502025" cy="1143000"/>
          </a:xfrm>
        </p:spPr>
        <p:txBody>
          <a:bodyPr/>
          <a:lstStyle/>
          <a:p>
            <a:pPr eaLnBrk="1" hangingPunct="1"/>
            <a:r>
              <a:rPr lang="nl-NL" sz="2000" b="1" i="1" smtClean="0">
                <a:latin typeface="Arial" charset="0"/>
                <a:cs typeface="Arial" charset="0"/>
              </a:rPr>
              <a:t>Gezonde zwangerschap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58900" y="2619375"/>
            <a:ext cx="6659563" cy="28241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nl-NL" sz="2800" b="1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2800" b="1" smtClean="0">
                <a:latin typeface="Arial" charset="0"/>
                <a:cs typeface="Arial" charset="0"/>
              </a:rPr>
              <a:t>Waar </a:t>
            </a:r>
            <a:r>
              <a:rPr lang="nl-NL" sz="1600" b="1" smtClean="0">
                <a:latin typeface="Arial" charset="0"/>
                <a:cs typeface="Arial" charset="0"/>
              </a:rPr>
              <a:t/>
            </a:r>
            <a:br>
              <a:rPr lang="nl-NL" sz="1600" b="1" smtClean="0">
                <a:latin typeface="Arial" charset="0"/>
                <a:cs typeface="Arial" charset="0"/>
              </a:rPr>
            </a:br>
            <a:endParaRPr lang="nl-NL" sz="1600" b="1" smtClean="0">
              <a:latin typeface="Arial" charset="0"/>
              <a:cs typeface="Arial" charset="0"/>
            </a:endParaRPr>
          </a:p>
          <a:p>
            <a:pPr marL="0" indent="0" eaLnBrk="1" hangingPunct="1">
              <a:buFontTx/>
              <a:buNone/>
            </a:pPr>
            <a:r>
              <a:rPr lang="nl-NL" sz="1400" smtClean="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151063"/>
            <a:ext cx="6589712" cy="3160712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nl-NL" sz="2000" b="1" smtClean="0">
                <a:latin typeface="Arial" charset="0"/>
                <a:cs typeface="Arial" charset="0"/>
              </a:rPr>
              <a:t>Afspraken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nl-NL" sz="1200" b="1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3"/>
              </a:buBlip>
              <a:defRPr/>
            </a:pPr>
            <a:r>
              <a:rPr lang="nl-NL" sz="1400" smtClean="0">
                <a:latin typeface="Arial" charset="0"/>
                <a:cs typeface="Arial" charset="0"/>
              </a:rPr>
              <a:t>  Behandel elkaar met respect:</a:t>
            </a:r>
          </a:p>
          <a:p>
            <a:pPr lvl="1" eaLnBrk="1" hangingPunct="1">
              <a:lnSpc>
                <a:spcPct val="90000"/>
              </a:lnSpc>
              <a:buFont typeface="Arial" charset="0"/>
              <a:buBlip>
                <a:blip r:embed="rId3"/>
              </a:buBlip>
              <a:defRPr/>
            </a:pPr>
            <a:r>
              <a:rPr lang="nl-NL" sz="1400" smtClean="0">
                <a:latin typeface="Arial" charset="0"/>
                <a:cs typeface="Arial" charset="0"/>
              </a:rPr>
              <a:t> laat elkaar uitpraten</a:t>
            </a:r>
          </a:p>
          <a:p>
            <a:pPr lvl="1" eaLnBrk="1" hangingPunct="1">
              <a:lnSpc>
                <a:spcPct val="90000"/>
              </a:lnSpc>
              <a:buFont typeface="Arial" charset="0"/>
              <a:buBlip>
                <a:blip r:embed="rId3"/>
              </a:buBlip>
              <a:defRPr/>
            </a:pPr>
            <a:r>
              <a:rPr lang="nl-NL" sz="1400" smtClean="0">
                <a:latin typeface="Arial" charset="0"/>
                <a:cs typeface="Arial" charset="0"/>
              </a:rPr>
              <a:t> luister naar elkaar</a:t>
            </a:r>
          </a:p>
          <a:p>
            <a:pPr lvl="1" eaLnBrk="1" hangingPunct="1">
              <a:lnSpc>
                <a:spcPct val="90000"/>
              </a:lnSpc>
              <a:buFont typeface="Arial" charset="0"/>
              <a:buBlip>
                <a:blip r:embed="rId3"/>
              </a:buBlip>
              <a:defRPr/>
            </a:pPr>
            <a:r>
              <a:rPr lang="nl-NL" sz="1400" smtClean="0">
                <a:latin typeface="Arial" charset="0"/>
                <a:cs typeface="Arial" charset="0"/>
              </a:rPr>
              <a:t> lach elkaar niet uit</a:t>
            </a:r>
          </a:p>
          <a:p>
            <a:pPr lvl="1" eaLnBrk="1" hangingPunct="1">
              <a:lnSpc>
                <a:spcPct val="90000"/>
              </a:lnSpc>
              <a:buFont typeface="Arial" charset="0"/>
              <a:buBlip>
                <a:blip r:embed="rId3"/>
              </a:buBlip>
              <a:defRPr/>
            </a:pPr>
            <a:r>
              <a:rPr lang="nl-NL" sz="1400" smtClean="0">
                <a:latin typeface="Arial" charset="0"/>
                <a:cs typeface="Arial" charset="0"/>
              </a:rPr>
              <a:t> geen scheldwoorden of straattaal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nl-NL" sz="80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3"/>
              </a:buBlip>
              <a:defRPr/>
            </a:pPr>
            <a:r>
              <a:rPr lang="nl-NL" sz="1400" smtClean="0">
                <a:latin typeface="Arial" charset="0"/>
                <a:cs typeface="Arial" charset="0"/>
              </a:rPr>
              <a:t>  Iedereen heeft recht op een eigen mening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nl-NL" sz="80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3"/>
              </a:buBlip>
              <a:defRPr/>
            </a:pPr>
            <a:r>
              <a:rPr lang="nl-NL" sz="1400" smtClean="0">
                <a:latin typeface="Arial" charset="0"/>
                <a:cs typeface="Arial" charset="0"/>
              </a:rPr>
              <a:t>  Iedereen mag zelf bepalen welke informatie wel of niet gedeeld wordt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nl-NL" sz="70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3"/>
              </a:buBlip>
              <a:defRPr/>
            </a:pPr>
            <a:r>
              <a:rPr lang="nl-NL" sz="1400" smtClean="0">
                <a:latin typeface="Arial" charset="0"/>
                <a:cs typeface="Arial" charset="0"/>
              </a:rPr>
              <a:t>  Persoonlijke ervaringen en opvattingen worden niet verder verteld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nl-NL" sz="70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3"/>
              </a:buBlip>
              <a:defRPr/>
            </a:pPr>
            <a:r>
              <a:rPr lang="nl-NL" sz="1400" smtClean="0">
                <a:latin typeface="Arial" charset="0"/>
                <a:cs typeface="Arial" charset="0"/>
              </a:rPr>
              <a:t>  Mobiel uit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nl-NL" sz="1500" smtClean="0">
              <a:latin typeface="Arial" charset="0"/>
              <a:cs typeface="Arial" charset="0"/>
            </a:endParaRPr>
          </a:p>
        </p:txBody>
      </p:sp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5291138" y="1743075"/>
            <a:ext cx="2878137" cy="674688"/>
          </a:xfrm>
        </p:spPr>
        <p:txBody>
          <a:bodyPr/>
          <a:lstStyle/>
          <a:p>
            <a:pPr eaLnBrk="1" hangingPunct="1"/>
            <a:r>
              <a:rPr lang="nl-NL" sz="1800" b="1" i="1" smtClean="0">
                <a:latin typeface="Arial" charset="0"/>
                <a:cs typeface="Arial" charset="0"/>
              </a:rPr>
              <a:t>Gezonde zwangerschap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el 1"/>
          <p:cNvSpPr>
            <a:spLocks noGrp="1"/>
          </p:cNvSpPr>
          <p:nvPr>
            <p:ph type="title"/>
          </p:nvPr>
        </p:nvSpPr>
        <p:spPr>
          <a:xfrm>
            <a:off x="4810125" y="1339850"/>
            <a:ext cx="3500438" cy="1143000"/>
          </a:xfrm>
        </p:spPr>
        <p:txBody>
          <a:bodyPr/>
          <a:lstStyle/>
          <a:p>
            <a:pPr eaLnBrk="1" hangingPunct="1"/>
            <a:r>
              <a:rPr lang="nl-NL" sz="2000" b="1" i="1" smtClean="0">
                <a:latin typeface="Arial" charset="0"/>
                <a:cs typeface="Arial" charset="0"/>
              </a:rPr>
              <a:t>Gezonde zwangerschap</a:t>
            </a:r>
          </a:p>
        </p:txBody>
      </p:sp>
      <p:sp>
        <p:nvSpPr>
          <p:cNvPr id="56322" name="Tekstvak 4"/>
          <p:cNvSpPr txBox="1">
            <a:spLocks noChangeArrowheads="1"/>
          </p:cNvSpPr>
          <p:nvPr/>
        </p:nvSpPr>
        <p:spPr bwMode="auto">
          <a:xfrm>
            <a:off x="1514475" y="2778125"/>
            <a:ext cx="62277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600" b="1"/>
              <a:t>We gaan nu de animatie over bevruchting en zwangerschap</a:t>
            </a:r>
            <a:r>
              <a:rPr lang="nl-NL" sz="1600"/>
              <a:t> </a:t>
            </a:r>
            <a:r>
              <a:rPr lang="nl-NL" sz="1600" b="1"/>
              <a:t>bekijken</a:t>
            </a:r>
          </a:p>
        </p:txBody>
      </p:sp>
      <p:pic>
        <p:nvPicPr>
          <p:cNvPr id="56323" name="Afbeelding 2" descr="Schermafbeelding 2012-12-17 om 21.18.25.pn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3375" y="3359150"/>
            <a:ext cx="320675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Afbeelding 3" descr="Schermafbeelding 2012-12-17 om 21.19.25.png">
            <a:hlinkClick r:id="rId2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7638" y="3446463"/>
            <a:ext cx="2701925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/>
          </p:cNvSpPr>
          <p:nvPr>
            <p:ph type="body" idx="1"/>
          </p:nvPr>
        </p:nvSpPr>
        <p:spPr>
          <a:xfrm>
            <a:off x="1169988" y="2540000"/>
            <a:ext cx="5889625" cy="1227138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nl-NL" sz="1600" b="1" smtClean="0">
                <a:latin typeface="Arial" charset="0"/>
              </a:rPr>
              <a:t>	We gaan nu een film bekijken over FAS, het Foetaal Alcohol Syndroom</a:t>
            </a:r>
          </a:p>
          <a:p>
            <a:pPr>
              <a:lnSpc>
                <a:spcPct val="80000"/>
              </a:lnSpc>
            </a:pPr>
            <a:endParaRPr lang="nl-NL" sz="1800" b="1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nl-NL" sz="1800" b="1" smtClean="0"/>
              <a:t>	</a:t>
            </a:r>
            <a:r>
              <a:rPr lang="nl-NL" sz="1800" b="1" smtClean="0">
                <a:hlinkClick r:id="rId2"/>
              </a:rPr>
              <a:t>http://vimeo.com/83525511</a:t>
            </a:r>
            <a:r>
              <a:rPr lang="nl-NL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el 1"/>
          <p:cNvSpPr>
            <a:spLocks noGrp="1"/>
          </p:cNvSpPr>
          <p:nvPr>
            <p:ph type="title"/>
          </p:nvPr>
        </p:nvSpPr>
        <p:spPr>
          <a:xfrm>
            <a:off x="4505325" y="1320800"/>
            <a:ext cx="3500438" cy="1143000"/>
          </a:xfrm>
        </p:spPr>
        <p:txBody>
          <a:bodyPr/>
          <a:lstStyle/>
          <a:p>
            <a:pPr eaLnBrk="1" hangingPunct="1"/>
            <a:r>
              <a:rPr lang="nl-NL" sz="2000" b="1" i="1" smtClean="0">
                <a:latin typeface="Arial" charset="0"/>
                <a:cs typeface="Arial" charset="0"/>
              </a:rPr>
              <a:t>Gezonde zwangerschap</a:t>
            </a:r>
          </a:p>
        </p:txBody>
      </p:sp>
      <p:sp>
        <p:nvSpPr>
          <p:cNvPr id="58370" name="Tijdelijke aanduiding voor inhoud 2"/>
          <p:cNvSpPr>
            <a:spLocks noGrp="1"/>
          </p:cNvSpPr>
          <p:nvPr>
            <p:ph idx="1"/>
          </p:nvPr>
        </p:nvSpPr>
        <p:spPr>
          <a:xfrm>
            <a:off x="1554163" y="2370138"/>
            <a:ext cx="6748462" cy="316071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800" b="1" smtClean="0">
                <a:latin typeface="Arial" charset="0"/>
                <a:cs typeface="Arial" charset="0"/>
              </a:rPr>
              <a:t>Waar kun je informatie vinden?</a:t>
            </a:r>
            <a:br>
              <a:rPr lang="nl-NL" sz="1800" b="1" smtClean="0">
                <a:latin typeface="Arial" charset="0"/>
                <a:cs typeface="Arial" charset="0"/>
              </a:rPr>
            </a:br>
            <a:endParaRPr lang="nl-NL" sz="1400" b="1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400" smtClean="0">
                <a:latin typeface="Arial" charset="0"/>
                <a:cs typeface="Arial" charset="0"/>
              </a:rPr>
              <a:t>   </a:t>
            </a:r>
            <a:r>
              <a:rPr lang="nl-NL" sz="1400" smtClean="0">
                <a:latin typeface="Arial" charset="0"/>
                <a:cs typeface="Arial" charset="0"/>
                <a:hlinkClick r:id="rId3"/>
              </a:rPr>
              <a:t>www.sense.info</a:t>
            </a:r>
            <a:r>
              <a:rPr lang="nl-NL" sz="1400" smtClean="0">
                <a:latin typeface="Arial" charset="0"/>
                <a:cs typeface="Arial" charset="0"/>
              </a:rPr>
              <a:t>:  ook bellen, e-mailen, chatten en spreekuren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40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400" smtClean="0">
                <a:latin typeface="Arial" charset="0"/>
                <a:cs typeface="Arial" charset="0"/>
              </a:rPr>
              <a:t>   </a:t>
            </a:r>
            <a:r>
              <a:rPr lang="nl-NL" sz="1400" smtClean="0">
                <a:latin typeface="Arial" charset="0"/>
                <a:cs typeface="Arial" charset="0"/>
                <a:hlinkClick r:id="rId4"/>
              </a:rPr>
              <a:t>www.soaaids.nl</a:t>
            </a:r>
            <a:r>
              <a:rPr lang="nl-NL" sz="1400" smtClean="0">
                <a:latin typeface="Arial" charset="0"/>
                <a:cs typeface="Arial" charset="0"/>
              </a:rPr>
              <a:t>:  ook bellen, e-mailen en chatten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40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400" smtClean="0">
                <a:latin typeface="Arial" charset="0"/>
                <a:cs typeface="Arial" charset="0"/>
              </a:rPr>
              <a:t>   </a:t>
            </a:r>
            <a:r>
              <a:rPr lang="nl-NL" sz="1400" smtClean="0">
                <a:latin typeface="Arial" charset="0"/>
                <a:cs typeface="Arial" charset="0"/>
                <a:hlinkClick r:id="rId5"/>
              </a:rPr>
              <a:t>www.alcohol.info</a:t>
            </a:r>
            <a:r>
              <a:rPr lang="nl-NL" sz="1400" smtClean="0">
                <a:latin typeface="Arial" charset="0"/>
                <a:cs typeface="Arial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40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400" smtClean="0">
                <a:latin typeface="Arial" charset="0"/>
                <a:cs typeface="Arial" charset="0"/>
              </a:rPr>
              <a:t>   </a:t>
            </a:r>
            <a:r>
              <a:rPr lang="nl-NL" sz="1400" smtClean="0">
                <a:latin typeface="Arial" charset="0"/>
                <a:cs typeface="Arial" charset="0"/>
                <a:hlinkClick r:id="rId6"/>
              </a:rPr>
              <a:t>www.trimbos.nl</a:t>
            </a:r>
            <a:r>
              <a:rPr lang="nl-NL" sz="1400" smtClean="0">
                <a:latin typeface="Arial" charset="0"/>
                <a:cs typeface="Arial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40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400" smtClean="0">
                <a:latin typeface="Arial" charset="0"/>
                <a:cs typeface="Arial" charset="0"/>
              </a:rPr>
              <a:t>   </a:t>
            </a:r>
            <a:r>
              <a:rPr lang="nl-NL" sz="1400" smtClean="0">
                <a:latin typeface="Arial" charset="0"/>
                <a:cs typeface="Arial" charset="0"/>
                <a:hlinkClick r:id="rId7"/>
              </a:rPr>
              <a:t>www.jellinek.nl</a:t>
            </a:r>
            <a:r>
              <a:rPr lang="nl-NL" sz="1400" smtClean="0">
                <a:latin typeface="Arial" charset="0"/>
                <a:cs typeface="Arial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40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400" smtClean="0">
                <a:latin typeface="Arial" charset="0"/>
                <a:cs typeface="Arial" charset="0"/>
              </a:rPr>
              <a:t>   huisarts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>
          <a:xfrm>
            <a:off x="5145088" y="1682750"/>
            <a:ext cx="3097212" cy="769938"/>
          </a:xfrm>
        </p:spPr>
        <p:txBody>
          <a:bodyPr/>
          <a:lstStyle/>
          <a:p>
            <a:pPr eaLnBrk="1" hangingPunct="1"/>
            <a:r>
              <a:rPr lang="nl-NL" sz="2000" b="1" i="1" smtClean="0">
                <a:latin typeface="Arial" charset="0"/>
                <a:cs typeface="Arial" charset="0"/>
              </a:rPr>
              <a:t>Gezonde zwangerschap</a:t>
            </a:r>
          </a:p>
        </p:txBody>
      </p:sp>
      <p:sp>
        <p:nvSpPr>
          <p:cNvPr id="19458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255838"/>
            <a:ext cx="6249987" cy="305593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2000" b="1" smtClean="0">
                <a:latin typeface="Arial" charset="0"/>
                <a:cs typeface="Arial" charset="0"/>
              </a:rPr>
              <a:t>Programma</a:t>
            </a:r>
          </a:p>
          <a:p>
            <a:pPr marL="0" indent="0" eaLnBrk="1" hangingPunct="1">
              <a:buFont typeface="Arial" charset="0"/>
              <a:buNone/>
            </a:pPr>
            <a:endParaRPr lang="nl-NL" sz="1400" b="1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400" smtClean="0">
                <a:latin typeface="Arial" charset="0"/>
                <a:cs typeface="Arial" charset="0"/>
              </a:rPr>
              <a:t>  Opdracht 1.    Gezinsplanning: Wanneer een kind?</a:t>
            </a:r>
          </a:p>
          <a:p>
            <a:pPr marL="0" indent="0" eaLnBrk="1" hangingPunct="1">
              <a:buFont typeface="Arial" charset="0"/>
              <a:buNone/>
            </a:pPr>
            <a:endParaRPr lang="nl-NL" sz="16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400" smtClean="0">
                <a:latin typeface="Arial" charset="0"/>
                <a:cs typeface="Arial" charset="0"/>
              </a:rPr>
              <a:t>  Opdracht 2.    Kans op gezond zwanger worden</a:t>
            </a:r>
            <a:r>
              <a:rPr lang="nl-NL" sz="1600" smtClean="0">
                <a:latin typeface="Arial" charset="0"/>
                <a:cs typeface="Arial" charset="0"/>
              </a:rPr>
              <a:t/>
            </a:r>
            <a:br>
              <a:rPr lang="nl-NL" sz="1600" smtClean="0">
                <a:latin typeface="Arial" charset="0"/>
                <a:cs typeface="Arial" charset="0"/>
              </a:rPr>
            </a:br>
            <a:endParaRPr lang="nl-NL" sz="16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400" smtClean="0">
                <a:latin typeface="Arial" charset="0"/>
                <a:cs typeface="Arial" charset="0"/>
              </a:rPr>
              <a:t>  Opdracht 3.    Een gezonde baby</a:t>
            </a:r>
            <a:r>
              <a:rPr lang="nl-NL" sz="1600" smtClean="0">
                <a:latin typeface="Arial" charset="0"/>
                <a:cs typeface="Arial" charset="0"/>
              </a:rPr>
              <a:t/>
            </a:r>
            <a:br>
              <a:rPr lang="nl-NL" sz="1600" smtClean="0">
                <a:latin typeface="Arial" charset="0"/>
                <a:cs typeface="Arial" charset="0"/>
              </a:rPr>
            </a:br>
            <a:endParaRPr lang="nl-NL" sz="16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400" smtClean="0">
                <a:latin typeface="Arial" charset="0"/>
                <a:cs typeface="Arial" charset="0"/>
              </a:rPr>
              <a:t>  Afronding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/>
          </p:nvPr>
        </p:nvSpPr>
        <p:spPr>
          <a:xfrm>
            <a:off x="5059363" y="1474788"/>
            <a:ext cx="3206750" cy="931862"/>
          </a:xfrm>
        </p:spPr>
        <p:txBody>
          <a:bodyPr/>
          <a:lstStyle/>
          <a:p>
            <a:pPr eaLnBrk="1" hangingPunct="1"/>
            <a:r>
              <a:rPr lang="nl-NL" sz="2000" b="1" i="1" smtClean="0">
                <a:latin typeface="Arial" charset="0"/>
                <a:cs typeface="Arial" charset="0"/>
              </a:rPr>
              <a:t>Gezonde zwangerschap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49363" y="2406650"/>
            <a:ext cx="6867525" cy="31607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1800" b="1" smtClean="0">
                <a:latin typeface="Arial" charset="0"/>
                <a:cs typeface="Arial" charset="0"/>
              </a:rPr>
              <a:t>Opdracht 1.     Gezinsplanning:  Wanneer een kind?</a:t>
            </a:r>
          </a:p>
          <a:p>
            <a:pPr marL="0" indent="0" eaLnBrk="1" hangingPunct="1">
              <a:buFont typeface="Arial" charset="0"/>
              <a:buNone/>
            </a:pPr>
            <a:endParaRPr lang="nl-NL" sz="2400" b="1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400" smtClean="0">
                <a:latin typeface="Arial" charset="0"/>
                <a:cs typeface="Arial" charset="0"/>
              </a:rPr>
              <a:t>  Vul de vragenlijst in: onder welke voorwaarden wil je kinderen?</a:t>
            </a:r>
          </a:p>
          <a:p>
            <a:pPr marL="0" indent="0" eaLnBrk="1" hangingPunct="1">
              <a:buFont typeface="Arial" charset="0"/>
              <a:buNone/>
            </a:pPr>
            <a:endParaRPr lang="nl-NL" sz="14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400" smtClean="0">
                <a:latin typeface="Arial" charset="0"/>
                <a:cs typeface="Arial" charset="0"/>
              </a:rPr>
              <a:t>  Om je gezin goed te plannen is betrouwbare anticonceptie belangrijk,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400" smtClean="0">
                <a:latin typeface="Arial" charset="0"/>
                <a:cs typeface="Arial" charset="0"/>
              </a:rPr>
              <a:t>    voor nu of later.</a:t>
            </a:r>
          </a:p>
          <a:p>
            <a:pPr marL="0" indent="0" eaLnBrk="1" hangingPunct="1">
              <a:buFont typeface="Arial" charset="0"/>
              <a:buNone/>
            </a:pPr>
            <a:endParaRPr lang="nl-NL" sz="14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400" smtClean="0">
                <a:latin typeface="Arial" charset="0"/>
                <a:cs typeface="Arial" charset="0"/>
              </a:rPr>
              <a:t>  Kijk op </a:t>
            </a:r>
            <a:r>
              <a:rPr lang="nl-NL" sz="1400" smtClean="0">
                <a:latin typeface="Arial" charset="0"/>
                <a:cs typeface="Arial" charset="0"/>
                <a:hlinkClick r:id="rId3"/>
              </a:rPr>
              <a:t>www.anticonceptievoorjou.nl</a:t>
            </a:r>
            <a:r>
              <a:rPr lang="nl-NL" sz="1400" smtClean="0">
                <a:latin typeface="Arial" charset="0"/>
                <a:cs typeface="Arial" charset="0"/>
              </a:rPr>
              <a:t> welke anticonceptie het beste bij je past.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>
          <a:xfrm>
            <a:off x="4986338" y="1487488"/>
            <a:ext cx="3263900" cy="941387"/>
          </a:xfrm>
        </p:spPr>
        <p:txBody>
          <a:bodyPr/>
          <a:lstStyle/>
          <a:p>
            <a:pPr eaLnBrk="1" hangingPunct="1"/>
            <a:r>
              <a:rPr lang="nl-NL" sz="2000" b="1" i="1" smtClean="0">
                <a:latin typeface="Arial" charset="0"/>
                <a:cs typeface="Arial" charset="0"/>
              </a:rPr>
              <a:t>Gezonde zwangerschap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20788" y="2254250"/>
            <a:ext cx="6784975" cy="34083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1800" b="1" smtClean="0">
                <a:latin typeface="Arial" charset="0"/>
                <a:cs typeface="Arial" charset="0"/>
              </a:rPr>
              <a:t>Opdracht  2.   Kans op gezond zwanger worden</a:t>
            </a:r>
          </a:p>
          <a:p>
            <a:pPr marL="0" indent="0" eaLnBrk="1" hangingPunct="1">
              <a:buFont typeface="Arial" charset="0"/>
              <a:buNone/>
            </a:pPr>
            <a:endParaRPr lang="nl-NL" sz="8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600" smtClean="0">
                <a:latin typeface="Arial" charset="0"/>
                <a:cs typeface="Arial" charset="0"/>
              </a:rPr>
              <a:t>Zoek informatie op:</a:t>
            </a:r>
          </a:p>
          <a:p>
            <a:pPr marL="0" indent="0" eaLnBrk="1" hangingPunct="1">
              <a:buFont typeface="Arial" charset="0"/>
              <a:buNone/>
            </a:pPr>
            <a:endParaRPr lang="nl-NL" sz="800" smtClean="0"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Blip>
                <a:blip r:embed="rId3"/>
              </a:buBlip>
            </a:pPr>
            <a:r>
              <a:rPr lang="nl-NL" sz="1400" smtClean="0">
                <a:latin typeface="Arial" charset="0"/>
                <a:cs typeface="Arial" charset="0"/>
                <a:hlinkClick r:id="rId4"/>
              </a:rPr>
              <a:t>www.strakszwangerworden.nl</a:t>
            </a:r>
            <a:endParaRPr lang="nl-NL" sz="14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z="800" smtClean="0"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Blip>
                <a:blip r:embed="rId3"/>
              </a:buBlip>
            </a:pPr>
            <a:r>
              <a:rPr lang="nl-NL" sz="1400" smtClean="0">
                <a:latin typeface="Arial" charset="0"/>
                <a:cs typeface="Arial" charset="0"/>
                <a:hlinkClick r:id="rId5"/>
              </a:rPr>
              <a:t>www.zwangerstraks.nl</a:t>
            </a:r>
            <a:endParaRPr lang="nl-NL" sz="14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z="800" smtClean="0"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Blip>
                <a:blip r:embed="rId3"/>
              </a:buBlip>
            </a:pPr>
            <a:r>
              <a:rPr lang="nl-NL" sz="1400" smtClean="0">
                <a:latin typeface="Arial" charset="0"/>
                <a:cs typeface="Arial" charset="0"/>
                <a:hlinkClick r:id="rId6"/>
              </a:rPr>
              <a:t>www.klaarvooreenkind.nl</a:t>
            </a:r>
            <a:endParaRPr lang="nl-NL" sz="14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z="800" smtClean="0"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Blip>
                <a:blip r:embed="rId3"/>
              </a:buBlip>
            </a:pPr>
            <a:r>
              <a:rPr lang="nl-NL" sz="1400" smtClean="0">
                <a:latin typeface="Arial" charset="0"/>
                <a:cs typeface="Arial" charset="0"/>
                <a:hlinkClick r:id="rId7"/>
              </a:rPr>
              <a:t>www.alcoholinfo.nl</a:t>
            </a:r>
            <a:endParaRPr lang="nl-NL" sz="14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z="800" smtClean="0"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Blip>
                <a:blip r:embed="rId3"/>
              </a:buBlip>
            </a:pPr>
            <a:r>
              <a:rPr lang="nl-NL" sz="1400" smtClean="0">
                <a:latin typeface="Arial" charset="0"/>
                <a:cs typeface="Arial" charset="0"/>
                <a:hlinkClick r:id="rId8"/>
              </a:rPr>
              <a:t>www.jellinek.nl</a:t>
            </a:r>
            <a:endParaRPr lang="nl-NL" sz="14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z="800" smtClean="0"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Blip>
                <a:blip r:embed="rId3"/>
              </a:buBlip>
            </a:pPr>
            <a:r>
              <a:rPr lang="nl-NL" sz="1400" smtClean="0">
                <a:latin typeface="Arial" charset="0"/>
                <a:cs typeface="Arial" charset="0"/>
                <a:hlinkClick r:id="rId9"/>
              </a:rPr>
              <a:t>www.trimbos.nl</a:t>
            </a:r>
            <a:r>
              <a:rPr lang="nl-NL" sz="1400" smtClean="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title"/>
          </p:nvPr>
        </p:nvSpPr>
        <p:spPr>
          <a:xfrm>
            <a:off x="5072063" y="1646238"/>
            <a:ext cx="3108325" cy="779462"/>
          </a:xfrm>
        </p:spPr>
        <p:txBody>
          <a:bodyPr/>
          <a:lstStyle/>
          <a:p>
            <a:pPr eaLnBrk="1" hangingPunct="1"/>
            <a:r>
              <a:rPr lang="nl-NL" sz="2000" b="1" i="1" smtClean="0">
                <a:latin typeface="Arial" charset="0"/>
                <a:cs typeface="Arial" charset="0"/>
              </a:rPr>
              <a:t>Gezonde zwangerschap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425700"/>
            <a:ext cx="6657975" cy="316071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nl-NL" sz="1600" b="1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1800" b="1" smtClean="0">
                <a:latin typeface="Arial" charset="0"/>
                <a:cs typeface="Arial" charset="0"/>
              </a:rPr>
              <a:t>Je kunt al naar de verloskundige gaan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nl-NL" sz="1800" b="1" smtClean="0">
                <a:latin typeface="Arial" charset="0"/>
                <a:cs typeface="Arial" charset="0"/>
              </a:rPr>
              <a:t>voordat je zwanger bent</a:t>
            </a:r>
          </a:p>
          <a:p>
            <a:pPr marL="0" indent="0" eaLnBrk="1" hangingPunct="1">
              <a:buFont typeface="Arial" charset="0"/>
              <a:buNone/>
            </a:pPr>
            <a:endParaRPr lang="nl-NL" sz="160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2800" b="1" smtClean="0">
                <a:latin typeface="Arial" charset="0"/>
                <a:cs typeface="Arial" charset="0"/>
              </a:rPr>
              <a:t>    Waar		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nl-NL" sz="2800" b="1" smtClean="0">
                <a:latin typeface="Arial" charset="0"/>
                <a:cs typeface="Arial" charset="0"/>
              </a:rPr>
              <a:t>Niet Waar</a:t>
            </a:r>
          </a:p>
          <a:p>
            <a:pPr marL="0" indent="0" eaLnBrk="1" hangingPunct="1">
              <a:buFont typeface="Arial" charset="0"/>
              <a:buNone/>
            </a:pPr>
            <a:endParaRPr lang="nl-NL" sz="16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title"/>
          </p:nvPr>
        </p:nvSpPr>
        <p:spPr>
          <a:xfrm>
            <a:off x="4999038" y="1463675"/>
            <a:ext cx="3267075" cy="950913"/>
          </a:xfrm>
        </p:spPr>
        <p:txBody>
          <a:bodyPr/>
          <a:lstStyle/>
          <a:p>
            <a:pPr eaLnBrk="1" hangingPunct="1"/>
            <a:r>
              <a:rPr lang="nl-NL" sz="2000" b="1" i="1" smtClean="0">
                <a:latin typeface="Arial" charset="0"/>
                <a:cs typeface="Arial" charset="0"/>
              </a:rPr>
              <a:t>Gezonde zwangerschap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249488"/>
            <a:ext cx="6657975" cy="316071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nl-NL" sz="2800" b="1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nl-NL" sz="2800" b="1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2800" b="1" smtClean="0">
                <a:latin typeface="Arial" charset="0"/>
                <a:cs typeface="Arial" charset="0"/>
              </a:rPr>
              <a:t>WAAR</a:t>
            </a:r>
          </a:p>
          <a:p>
            <a:pPr marL="0" indent="0" eaLnBrk="1" hangingPunct="1">
              <a:buFont typeface="Arial" charset="0"/>
              <a:buNone/>
            </a:pPr>
            <a:endParaRPr lang="nl-NL" sz="1600" b="1" smtClean="0">
              <a:latin typeface="Arial" charset="0"/>
              <a:cs typeface="Arial" charset="0"/>
            </a:endParaRPr>
          </a:p>
          <a:p>
            <a:pPr marL="0" indent="0" eaLnBrk="1" hangingPunct="1">
              <a:buFontTx/>
              <a:buChar char="-"/>
            </a:pPr>
            <a:r>
              <a:rPr lang="nl-NL" sz="1200" smtClean="0">
                <a:latin typeface="Arial" charset="0"/>
                <a:cs typeface="Arial" charset="0"/>
              </a:rPr>
              <a:t>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694</Words>
  <Application>Microsoft Macintosh PowerPoint</Application>
  <PresentationFormat>Diavoorstelling (4:3)</PresentationFormat>
  <Paragraphs>277</Paragraphs>
  <Slides>42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Ontwerpsjabloon</vt:lpstr>
      </vt:variant>
      <vt:variant>
        <vt:i4>1</vt:i4>
      </vt:variant>
      <vt:variant>
        <vt:lpstr>Diatitels</vt:lpstr>
      </vt:variant>
      <vt:variant>
        <vt:i4>42</vt:i4>
      </vt:variant>
    </vt:vector>
  </HeadingPairs>
  <TitlesOfParts>
    <vt:vector size="45" baseType="lpstr">
      <vt:lpstr>Arial</vt:lpstr>
      <vt:lpstr>Calibri</vt:lpstr>
      <vt:lpstr>Office-thema</vt:lpstr>
      <vt:lpstr>Les Gezonde zwangerschap</vt:lpstr>
      <vt:lpstr>Gezonde zwangerschap</vt:lpstr>
      <vt:lpstr>Dia 3</vt:lpstr>
      <vt:lpstr>Gezonde zwangerschap</vt:lpstr>
      <vt:lpstr>Gezonde zwangerschap</vt:lpstr>
      <vt:lpstr>Gezonde zwangerschap</vt:lpstr>
      <vt:lpstr>Gezonde zwangerschap</vt:lpstr>
      <vt:lpstr>Gezonde zwangerschap</vt:lpstr>
      <vt:lpstr>Gezonde zwangerschap</vt:lpstr>
      <vt:lpstr>Gezonde zwangerschap</vt:lpstr>
      <vt:lpstr>Gezonde zwangerschap</vt:lpstr>
      <vt:lpstr>Gezonde zwangerschap</vt:lpstr>
      <vt:lpstr>Gezonde zwangerschap</vt:lpstr>
      <vt:lpstr>Gezonde zwangerschap</vt:lpstr>
      <vt:lpstr>Gezonde zwangerschap</vt:lpstr>
      <vt:lpstr>Gezonde zwangerschap</vt:lpstr>
      <vt:lpstr>Gezonde zwangerschap</vt:lpstr>
      <vt:lpstr>Gezonde zwangerschap</vt:lpstr>
      <vt:lpstr>Gezonde zwangerschap</vt:lpstr>
      <vt:lpstr>Gezonde zwangerschap</vt:lpstr>
      <vt:lpstr>Gezonde zwangerschap</vt:lpstr>
      <vt:lpstr>Gezonde zwangerschap</vt:lpstr>
      <vt:lpstr>Gezonde zwangerschap</vt:lpstr>
      <vt:lpstr>Gezonde zwangerschap</vt:lpstr>
      <vt:lpstr>Gezonde zwangerschap</vt:lpstr>
      <vt:lpstr>Gezonde zwangerschap</vt:lpstr>
      <vt:lpstr>Gezonde zwangerschap</vt:lpstr>
      <vt:lpstr>Gezonde zwangerschap</vt:lpstr>
      <vt:lpstr>Gezonde zwangerschap</vt:lpstr>
      <vt:lpstr>Gezonde zwangerschap</vt:lpstr>
      <vt:lpstr>Gezonde zwangerschap</vt:lpstr>
      <vt:lpstr>Gezonde zwangerschap</vt:lpstr>
      <vt:lpstr>Gezonde zwangerschap</vt:lpstr>
      <vt:lpstr>Gezonde zwangerschap</vt:lpstr>
      <vt:lpstr>Gezonde zwangerschap</vt:lpstr>
      <vt:lpstr>Gezonde zwangerschap</vt:lpstr>
      <vt:lpstr>Gezonde zwangerschap</vt:lpstr>
      <vt:lpstr>Gezonde zwangerschap</vt:lpstr>
      <vt:lpstr>Gezonde zwangerschap</vt:lpstr>
      <vt:lpstr>Gezonde zwangerschap</vt:lpstr>
      <vt:lpstr>Dia 41</vt:lpstr>
      <vt:lpstr>Gezonde zwangerschap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 Bart Adriaanse</dc:creator>
  <cp:lastModifiedBy>Wolfers M.E.G. (Mireille)</cp:lastModifiedBy>
  <cp:revision>51</cp:revision>
  <dcterms:created xsi:type="dcterms:W3CDTF">2012-09-03T14:23:03Z</dcterms:created>
  <dcterms:modified xsi:type="dcterms:W3CDTF">2015-06-04T13:16:46Z</dcterms:modified>
</cp:coreProperties>
</file>